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70" r:id="rId4"/>
    <p:sldId id="284" r:id="rId5"/>
    <p:sldId id="286" r:id="rId6"/>
    <p:sldId id="258" r:id="rId7"/>
    <p:sldId id="277" r:id="rId8"/>
    <p:sldId id="264" r:id="rId9"/>
    <p:sldId id="266" r:id="rId10"/>
    <p:sldId id="287" r:id="rId11"/>
    <p:sldId id="279" r:id="rId12"/>
    <p:sldId id="278" r:id="rId13"/>
    <p:sldId id="280" r:id="rId14"/>
    <p:sldId id="283" r:id="rId15"/>
    <p:sldId id="281" r:id="rId16"/>
    <p:sldId id="285" r:id="rId17"/>
    <p:sldId id="271" r:id="rId18"/>
    <p:sldId id="276" r:id="rId19"/>
    <p:sldId id="267" r:id="rId20"/>
    <p:sldId id="288" r:id="rId21"/>
    <p:sldId id="289" r:id="rId22"/>
    <p:sldId id="262" r:id="rId23"/>
    <p:sldId id="260" r:id="rId24"/>
    <p:sldId id="259" r:id="rId25"/>
    <p:sldId id="272" r:id="rId26"/>
    <p:sldId id="273" r:id="rId27"/>
    <p:sldId id="290" r:id="rId28"/>
    <p:sldId id="269" r:id="rId2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Prejzner" userId="db46c027f4b1f307" providerId="LiveId" clId="{39067FE7-0CEB-40B3-B815-B13B002AD957}"/>
    <pc:docChg chg="modSld">
      <pc:chgData name="Anna Prejzner" userId="db46c027f4b1f307" providerId="LiveId" clId="{39067FE7-0CEB-40B3-B815-B13B002AD957}" dt="2022-11-18T05:34:48.014" v="21" actId="20577"/>
      <pc:docMkLst>
        <pc:docMk/>
      </pc:docMkLst>
      <pc:sldChg chg="modSp mod">
        <pc:chgData name="Anna Prejzner" userId="db46c027f4b1f307" providerId="LiveId" clId="{39067FE7-0CEB-40B3-B815-B13B002AD957}" dt="2022-11-18T05:34:48.014" v="21" actId="20577"/>
        <pc:sldMkLst>
          <pc:docMk/>
          <pc:sldMk cId="56196490" sldId="278"/>
        </pc:sldMkLst>
        <pc:spChg chg="mod">
          <ac:chgData name="Anna Prejzner" userId="db46c027f4b1f307" providerId="LiveId" clId="{39067FE7-0CEB-40B3-B815-B13B002AD957}" dt="2022-11-18T05:34:48.014" v="21" actId="20577"/>
          <ac:spMkLst>
            <pc:docMk/>
            <pc:sldMk cId="56196490" sldId="278"/>
            <ac:spMk id="13" creationId="{00000000-0000-0000-0000-000000000000}"/>
          </ac:spMkLst>
        </pc:spChg>
      </pc:sldChg>
      <pc:sldChg chg="modSp mod">
        <pc:chgData name="Anna Prejzner" userId="db46c027f4b1f307" providerId="LiveId" clId="{39067FE7-0CEB-40B3-B815-B13B002AD957}" dt="2022-11-18T05:34:32.103" v="19" actId="20577"/>
        <pc:sldMkLst>
          <pc:docMk/>
          <pc:sldMk cId="3149236714" sldId="280"/>
        </pc:sldMkLst>
        <pc:spChg chg="mod">
          <ac:chgData name="Anna Prejzner" userId="db46c027f4b1f307" providerId="LiveId" clId="{39067FE7-0CEB-40B3-B815-B13B002AD957}" dt="2022-11-18T05:34:32.103" v="19" actId="20577"/>
          <ac:spMkLst>
            <pc:docMk/>
            <pc:sldMk cId="3149236714" sldId="280"/>
            <ac:spMk id="1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2BFB5A42-8FB0-4179-8FDA-758A6FB210FE}" type="datetimeFigureOut">
              <a:rPr lang="pl-PL" smtClean="0"/>
              <a:t>2022-11-18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111635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2BFB5A42-8FB0-4179-8FDA-758A6FB210FE}" type="datetimeFigureOut">
              <a:rPr lang="pl-PL" smtClean="0"/>
              <a:t>2022-11-18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15507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2BFB5A42-8FB0-4179-8FDA-758A6FB210FE}" type="datetimeFigureOut">
              <a:rPr lang="pl-PL" smtClean="0"/>
              <a:t>2022-11-18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2416734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2BFB5A42-8FB0-4179-8FDA-758A6FB210FE}" type="datetimeFigureOut">
              <a:rPr lang="pl-PL" smtClean="0"/>
              <a:t>2022-11-18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328295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p:cNvSpPr>
            <a:spLocks noGrp="1"/>
          </p:cNvSpPr>
          <p:nvPr>
            <p:ph type="dt" sz="half" idx="10"/>
          </p:nvPr>
        </p:nvSpPr>
        <p:spPr/>
        <p:txBody>
          <a:bodyPr/>
          <a:lstStyle/>
          <a:p>
            <a:fld id="{2BFB5A42-8FB0-4179-8FDA-758A6FB210FE}" type="datetimeFigureOut">
              <a:rPr lang="pl-PL" smtClean="0"/>
              <a:t>2022-11-18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396540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2BFB5A42-8FB0-4179-8FDA-758A6FB210FE}" type="datetimeFigureOut">
              <a:rPr lang="pl-PL" smtClean="0"/>
              <a:t>2022-11-18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1732088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2BFB5A42-8FB0-4179-8FDA-758A6FB210FE}" type="datetimeFigureOut">
              <a:rPr lang="pl-PL" smtClean="0"/>
              <a:t>2022-11-18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115602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2BFB5A42-8FB0-4179-8FDA-758A6FB210FE}" type="datetimeFigureOut">
              <a:rPr lang="pl-PL" smtClean="0"/>
              <a:t>2022-11-18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38323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2BFB5A42-8FB0-4179-8FDA-758A6FB210FE}" type="datetimeFigureOut">
              <a:rPr lang="pl-PL" smtClean="0"/>
              <a:t>2022-11-18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72997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2BFB5A42-8FB0-4179-8FDA-758A6FB210FE}" type="datetimeFigureOut">
              <a:rPr lang="pl-PL" smtClean="0"/>
              <a:t>2022-11-18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8445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p:cNvSpPr>
            <a:spLocks noGrp="1"/>
          </p:cNvSpPr>
          <p:nvPr>
            <p:ph type="dt" sz="half" idx="10"/>
          </p:nvPr>
        </p:nvSpPr>
        <p:spPr/>
        <p:txBody>
          <a:bodyPr/>
          <a:lstStyle/>
          <a:p>
            <a:fld id="{2BFB5A42-8FB0-4179-8FDA-758A6FB210FE}" type="datetimeFigureOut">
              <a:rPr lang="pl-PL" smtClean="0"/>
              <a:t>2022-11-18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A22548C-CB5E-45EC-93C8-602867A7A926}" type="slidenum">
              <a:rPr lang="pl-PL" smtClean="0"/>
              <a:t>‹#›</a:t>
            </a:fld>
            <a:endParaRPr lang="pl-PL"/>
          </a:p>
        </p:txBody>
      </p:sp>
    </p:spTree>
    <p:extLst>
      <p:ext uri="{BB962C8B-B14F-4D97-AF65-F5344CB8AC3E}">
        <p14:creationId xmlns:p14="http://schemas.microsoft.com/office/powerpoint/2010/main" val="200693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B5A42-8FB0-4179-8FDA-758A6FB210FE}" type="datetimeFigureOut">
              <a:rPr lang="pl-PL" smtClean="0"/>
              <a:t>2022-11-18</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2548C-CB5E-45EC-93C8-602867A7A926}" type="slidenum">
              <a:rPr lang="pl-PL" smtClean="0"/>
              <a:t>‹#›</a:t>
            </a:fld>
            <a:endParaRPr lang="pl-PL"/>
          </a:p>
        </p:txBody>
      </p:sp>
    </p:spTree>
    <p:extLst>
      <p:ext uri="{BB962C8B-B14F-4D97-AF65-F5344CB8AC3E}">
        <p14:creationId xmlns:p14="http://schemas.microsoft.com/office/powerpoint/2010/main" val="3404173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swinoujscie.pl/" TargetMode="Externa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523999" y="595156"/>
            <a:ext cx="9144000" cy="448742"/>
          </a:xfrm>
        </p:spPr>
        <p:txBody>
          <a:bodyPr anchor="ctr">
            <a:noAutofit/>
          </a:bodyPr>
          <a:lstStyle/>
          <a:p>
            <a:r>
              <a:rPr lang="pl-PL" sz="3600" b="1" dirty="0">
                <a:latin typeface="+mn-lt"/>
              </a:rPr>
              <a:t>„</a:t>
            </a:r>
            <a:r>
              <a:rPr lang="pl-PL" sz="2800" b="1" dirty="0">
                <a:latin typeface="+mn-lt"/>
              </a:rPr>
              <a:t>Promocja i Turystyka – szansą Wyspy Uznam”</a:t>
            </a:r>
          </a:p>
        </p:txBody>
      </p:sp>
      <p:sp>
        <p:nvSpPr>
          <p:cNvPr id="3" name="Podtytuł 2"/>
          <p:cNvSpPr>
            <a:spLocks noGrp="1"/>
          </p:cNvSpPr>
          <p:nvPr>
            <p:ph type="subTitle" idx="1"/>
          </p:nvPr>
        </p:nvSpPr>
        <p:spPr>
          <a:xfrm>
            <a:off x="1239727" y="2151427"/>
            <a:ext cx="10007393" cy="3335052"/>
          </a:xfrm>
        </p:spPr>
        <p:txBody>
          <a:bodyPr>
            <a:noAutofit/>
          </a:bodyPr>
          <a:lstStyle/>
          <a:p>
            <a:r>
              <a:rPr lang="pl-PL" sz="2800" b="1" dirty="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rPr>
              <a:t>„Polsko-niemieckie projekty realizowane w Świnoujściu </a:t>
            </a:r>
            <a:br>
              <a:rPr lang="pl-PL" sz="2800" b="1" dirty="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rPr>
            </a:br>
            <a:r>
              <a:rPr lang="pl-PL" sz="2800" b="1" dirty="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rPr>
              <a:t>na przestrzeni ostatnich lat” </a:t>
            </a:r>
          </a:p>
          <a:p>
            <a:endParaRPr lang="pl-PL" sz="2000" b="1" dirty="0" smtClean="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endParaRPr>
          </a:p>
          <a:p>
            <a:endParaRPr lang="pl-PL" sz="2000" b="1" dirty="0" smtClean="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endParaRPr>
          </a:p>
          <a:p>
            <a:endParaRPr lang="pl-PL" sz="2000" b="1" dirty="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endParaRPr>
          </a:p>
          <a:p>
            <a:r>
              <a:rPr lang="pl-PL" sz="2000" b="1" dirty="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rPr>
              <a:t>Barbara Michalska – Zastępca Prezydenta Miasta </a:t>
            </a:r>
            <a:r>
              <a:rPr lang="pl-PL" sz="2000" b="1" dirty="0" smtClean="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rPr>
              <a:t>Świnoujście</a:t>
            </a:r>
          </a:p>
          <a:p>
            <a:endParaRPr lang="pl-PL" sz="2000" b="1" dirty="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endParaRPr>
          </a:p>
          <a:p>
            <a:r>
              <a:rPr lang="pl-PL" sz="2000" b="1" dirty="0" smtClean="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rPr>
              <a:t>Anna </a:t>
            </a:r>
            <a:r>
              <a:rPr lang="pl-PL" sz="2000" b="1" dirty="0">
                <a:effectLst>
                  <a:outerShdw blurRad="38100" dist="38100" dir="2700000" algn="tl">
                    <a:srgbClr val="000000">
                      <a:alpha val="43137"/>
                    </a:srgbClr>
                  </a:outerShdw>
                </a:effectLst>
                <a:latin typeface="Arial" panose="020B0604020202020204" pitchFamily="34" charset="0"/>
                <a:ea typeface="Lato" panose="020B0604020202020204" pitchFamily="34" charset="0"/>
                <a:cs typeface="Arial" panose="020B0604020202020204" pitchFamily="34" charset="0"/>
              </a:rPr>
              <a:t>Prejzner – Naczelnik Wydziału Pozyskiwania Funduszy Zewnętrznych</a:t>
            </a:r>
          </a:p>
        </p:txBody>
      </p:sp>
      <p:sp>
        <p:nvSpPr>
          <p:cNvPr id="4" name="Prostokąt 3"/>
          <p:cNvSpPr/>
          <p:nvPr/>
        </p:nvSpPr>
        <p:spPr>
          <a:xfrm>
            <a:off x="482136" y="6351337"/>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5" name="Obraz 4"/>
          <p:cNvPicPr>
            <a:picLocks noChangeAspect="1"/>
          </p:cNvPicPr>
          <p:nvPr/>
        </p:nvPicPr>
        <p:blipFill>
          <a:blip r:embed="rId2"/>
          <a:stretch>
            <a:fillRect/>
          </a:stretch>
        </p:blipFill>
        <p:spPr>
          <a:xfrm>
            <a:off x="8744989" y="6277690"/>
            <a:ext cx="2593571" cy="516626"/>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759593" cy="1825160"/>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6530" y="205727"/>
            <a:ext cx="900154" cy="1340446"/>
          </a:xfrm>
          <a:prstGeom prst="rect">
            <a:avLst/>
          </a:prstGeom>
        </p:spPr>
      </p:pic>
    </p:spTree>
    <p:extLst>
      <p:ext uri="{BB962C8B-B14F-4D97-AF65-F5344CB8AC3E}">
        <p14:creationId xmlns:p14="http://schemas.microsoft.com/office/powerpoint/2010/main" val="954765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340474"/>
            <a:ext cx="12192000" cy="1255038"/>
          </a:xfrm>
        </p:spPr>
        <p:txBody>
          <a:bodyPr>
            <a:noAutofit/>
          </a:bodyPr>
          <a:lstStyle/>
          <a:p>
            <a:pPr algn="ctr"/>
            <a:r>
              <a:rPr lang="pl-PL" sz="2800" b="1" dirty="0">
                <a:effectLst>
                  <a:outerShdw blurRad="38100" dist="38100" dir="2700000" algn="tl">
                    <a:srgbClr val="000000">
                      <a:alpha val="43137"/>
                    </a:srgbClr>
                  </a:outerShdw>
                </a:effectLst>
                <a:latin typeface="+mn-lt"/>
              </a:rPr>
              <a:t>Morze Bałtyckie </a:t>
            </a:r>
            <a:r>
              <a:rPr lang="pl-PL" sz="2800" b="1" dirty="0" smtClean="0">
                <a:effectLst>
                  <a:outerShdw blurRad="38100" dist="38100" dir="2700000" algn="tl">
                    <a:srgbClr val="000000">
                      <a:alpha val="43137"/>
                    </a:srgbClr>
                  </a:outerShdw>
                </a:effectLst>
                <a:latin typeface="+mn-lt"/>
              </a:rPr>
              <a:t/>
            </a:r>
            <a:br>
              <a:rPr lang="pl-PL" sz="2800" b="1" dirty="0" smtClean="0">
                <a:effectLst>
                  <a:outerShdw blurRad="38100" dist="38100" dir="2700000" algn="tl">
                    <a:srgbClr val="000000">
                      <a:alpha val="43137"/>
                    </a:srgbClr>
                  </a:outerShdw>
                </a:effectLst>
                <a:latin typeface="+mn-lt"/>
              </a:rPr>
            </a:br>
            <a:r>
              <a:rPr lang="pl-PL" sz="2800" b="1" dirty="0" smtClean="0">
                <a:effectLst>
                  <a:outerShdw blurRad="38100" dist="38100" dir="2700000" algn="tl">
                    <a:srgbClr val="000000">
                      <a:alpha val="43137"/>
                    </a:srgbClr>
                  </a:outerShdw>
                </a:effectLst>
                <a:latin typeface="+mn-lt"/>
              </a:rPr>
              <a:t>łączące </a:t>
            </a:r>
            <a:r>
              <a:rPr lang="pl-PL" sz="2800" b="1" dirty="0">
                <a:effectLst>
                  <a:outerShdw blurRad="38100" dist="38100" dir="2700000" algn="tl">
                    <a:srgbClr val="000000">
                      <a:alpha val="43137"/>
                    </a:srgbClr>
                  </a:outerShdw>
                </a:effectLst>
                <a:latin typeface="+mn-lt"/>
              </a:rPr>
              <a:t>wyspy, kraje, kultury i regiony przyrodnicze </a:t>
            </a:r>
            <a:r>
              <a:rPr lang="pl-PL" sz="2800" b="1" dirty="0" smtClean="0">
                <a:effectLst>
                  <a:outerShdw blurRad="38100" dist="38100" dir="2700000" algn="tl">
                    <a:srgbClr val="000000">
                      <a:alpha val="43137"/>
                    </a:srgbClr>
                  </a:outerShdw>
                </a:effectLst>
                <a:latin typeface="+mn-lt"/>
              </a:rPr>
              <a:t/>
            </a:r>
            <a:br>
              <a:rPr lang="pl-PL" sz="2800" b="1" dirty="0" smtClean="0">
                <a:effectLst>
                  <a:outerShdw blurRad="38100" dist="38100" dir="2700000" algn="tl">
                    <a:srgbClr val="000000">
                      <a:alpha val="43137"/>
                    </a:srgbClr>
                  </a:outerShdw>
                </a:effectLst>
                <a:latin typeface="+mn-lt"/>
              </a:rPr>
            </a:br>
            <a:r>
              <a:rPr lang="pl-PL" sz="2000" dirty="0" smtClean="0">
                <a:latin typeface="+mn-lt"/>
              </a:rPr>
              <a:t>wspólny </a:t>
            </a:r>
            <a:r>
              <a:rPr lang="pl-PL" sz="2000" dirty="0">
                <a:latin typeface="+mn-lt"/>
              </a:rPr>
              <a:t>polsko-niemiecki projekt </a:t>
            </a:r>
            <a:r>
              <a:rPr lang="pl-PL" sz="3200" b="1" dirty="0">
                <a:latin typeface="+mn-lt"/>
              </a:rPr>
              <a:t/>
            </a:r>
            <a:br>
              <a:rPr lang="pl-PL" sz="3200" b="1" dirty="0">
                <a:latin typeface="+mn-lt"/>
              </a:rPr>
            </a:br>
            <a:endParaRPr lang="pl-PL" sz="3200" dirty="0">
              <a:latin typeface="+mn-lt"/>
            </a:endParaRPr>
          </a:p>
        </p:txBody>
      </p:sp>
      <p:sp>
        <p:nvSpPr>
          <p:cNvPr id="6" name="Symbol zastępczy zawartości 5"/>
          <p:cNvSpPr>
            <a:spLocks noGrp="1"/>
          </p:cNvSpPr>
          <p:nvPr>
            <p:ph sz="half" idx="1"/>
          </p:nvPr>
        </p:nvSpPr>
        <p:spPr>
          <a:xfrm>
            <a:off x="238014" y="1957605"/>
            <a:ext cx="8156144" cy="2207705"/>
          </a:xfrm>
        </p:spPr>
        <p:txBody>
          <a:bodyPr>
            <a:noAutofit/>
          </a:bodyPr>
          <a:lstStyle/>
          <a:p>
            <a:r>
              <a:rPr lang="pl-PL" sz="1800" dirty="0" smtClean="0"/>
              <a:t>Zrewitalizowano </a:t>
            </a:r>
            <a:r>
              <a:rPr lang="pl-PL" sz="1800" dirty="0"/>
              <a:t>kolejną część Parku Zdrojowego (alejki, oświetlenie, toaleta)</a:t>
            </a:r>
          </a:p>
          <a:p>
            <a:r>
              <a:rPr lang="pl-PL" sz="1800" dirty="0"/>
              <a:t>Posadowiono ścieżkę edukacyjną dot. fauny i flory parku</a:t>
            </a:r>
          </a:p>
          <a:p>
            <a:r>
              <a:rPr lang="pl-PL" sz="1800" dirty="0"/>
              <a:t>Wybudowano pierwszy drewniany (drewno modrzewiowe) plac zabaw</a:t>
            </a:r>
          </a:p>
          <a:p>
            <a:r>
              <a:rPr lang="pl-PL" sz="1800" dirty="0"/>
              <a:t>Wydano broszurę poświęconą parkowi</a:t>
            </a:r>
          </a:p>
          <a:p>
            <a:pPr marL="0" indent="0">
              <a:buNone/>
            </a:pPr>
            <a:endParaRPr lang="pl-PL" sz="1600" dirty="0"/>
          </a:p>
        </p:txBody>
      </p:sp>
      <p:pic>
        <p:nvPicPr>
          <p:cNvPr id="9" name="Picture 6" descr="Rewaloryzacja zabytkowego Parku Zdrojowego w swinoujsciu_FINAL_do akceptu"/>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918662" y="3077749"/>
            <a:ext cx="2208557" cy="3136257"/>
          </a:xfrm>
          <a:ln>
            <a:solidFill>
              <a:schemeClr val="tx1"/>
            </a:solidFill>
            <a:miter lim="800000"/>
            <a:headEnd/>
            <a:tailEnd/>
          </a:ln>
        </p:spPr>
      </p:pic>
      <p:sp>
        <p:nvSpPr>
          <p:cNvPr id="4" name="Prostokąt 3"/>
          <p:cNvSpPr/>
          <p:nvPr/>
        </p:nvSpPr>
        <p:spPr>
          <a:xfrm>
            <a:off x="482136" y="6351337"/>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5" name="Obraz 4">
            <a:extLst>
              <a:ext uri="{FF2B5EF4-FFF2-40B4-BE49-F238E27FC236}">
                <a16:creationId xmlns:a16="http://schemas.microsoft.com/office/drawing/2014/main" id="{6CB42FCD-E316-5ADE-5A0C-D7F23D3CBCD1}"/>
              </a:ext>
            </a:extLst>
          </p:cNvPr>
          <p:cNvPicPr>
            <a:picLocks noChangeAspect="1"/>
          </p:cNvPicPr>
          <p:nvPr/>
        </p:nvPicPr>
        <p:blipFill>
          <a:blip r:embed="rId3"/>
          <a:stretch>
            <a:fillRect/>
          </a:stretch>
        </p:blipFill>
        <p:spPr>
          <a:xfrm>
            <a:off x="8685275" y="6151594"/>
            <a:ext cx="3532036" cy="706406"/>
          </a:xfrm>
          <a:prstGeom prst="rect">
            <a:avLst/>
          </a:prstGeom>
        </p:spPr>
      </p:pic>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7913" y="1108944"/>
            <a:ext cx="3756817" cy="2502979"/>
          </a:xfrm>
          <a:prstGeom prst="rect">
            <a:avLst/>
          </a:prstGeom>
        </p:spPr>
      </p:pic>
      <p:pic>
        <p:nvPicPr>
          <p:cNvPr id="12" name="Obraz 11"/>
          <p:cNvPicPr>
            <a:picLocks noChangeAspect="1"/>
          </p:cNvPicPr>
          <p:nvPr/>
        </p:nvPicPr>
        <p:blipFill>
          <a:blip r:embed="rId5"/>
          <a:stretch>
            <a:fillRect/>
          </a:stretch>
        </p:blipFill>
        <p:spPr>
          <a:xfrm>
            <a:off x="8237913" y="3711027"/>
            <a:ext cx="3756817" cy="2502979"/>
          </a:xfrm>
          <a:prstGeom prst="rect">
            <a:avLst/>
          </a:prstGeom>
        </p:spPr>
      </p:pic>
      <p:sp>
        <p:nvSpPr>
          <p:cNvPr id="3" name="pole tekstowe 2"/>
          <p:cNvSpPr txBox="1"/>
          <p:nvPr/>
        </p:nvSpPr>
        <p:spPr>
          <a:xfrm>
            <a:off x="146574" y="3765389"/>
            <a:ext cx="5772088" cy="1077218"/>
          </a:xfrm>
          <a:prstGeom prst="rect">
            <a:avLst/>
          </a:prstGeom>
          <a:noFill/>
        </p:spPr>
        <p:txBody>
          <a:bodyPr wrap="square" rtlCol="0">
            <a:spAutoFit/>
          </a:bodyPr>
          <a:lstStyle/>
          <a:p>
            <a:pPr>
              <a:defRPr/>
            </a:pPr>
            <a:r>
              <a:rPr lang="pl-PL" sz="1600" b="1" dirty="0"/>
              <a:t>Lider: </a:t>
            </a:r>
            <a:r>
              <a:rPr lang="pl-PL" sz="1600" dirty="0" smtClean="0"/>
              <a:t>Miasto </a:t>
            </a:r>
            <a:r>
              <a:rPr lang="pl-PL" sz="1600" dirty="0"/>
              <a:t>Świnoujście</a:t>
            </a:r>
          </a:p>
          <a:p>
            <a:pPr>
              <a:defRPr/>
            </a:pPr>
            <a:r>
              <a:rPr lang="pl-PL" sz="1600" b="1" dirty="0"/>
              <a:t>Partnerzy: </a:t>
            </a:r>
          </a:p>
          <a:p>
            <a:pPr>
              <a:defRPr/>
            </a:pPr>
            <a:r>
              <a:rPr lang="pl-PL" sz="1600" dirty="0" err="1"/>
              <a:t>Uznamski</a:t>
            </a:r>
            <a:r>
              <a:rPr lang="pl-PL" sz="1600" dirty="0"/>
              <a:t> Park Natury,  Miasto Uznam, </a:t>
            </a:r>
            <a:r>
              <a:rPr lang="pl-PL" sz="1600" spc="-20" dirty="0"/>
              <a:t>Ośrodek spotkań i edukacji młodzieży OSEM</a:t>
            </a:r>
            <a:r>
              <a:rPr lang="de-DE" sz="1600" spc="-20" dirty="0"/>
              <a:t> Golm</a:t>
            </a:r>
            <a:endParaRPr lang="pl-PL" sz="1600" dirty="0"/>
          </a:p>
        </p:txBody>
      </p:sp>
      <p:sp>
        <p:nvSpPr>
          <p:cNvPr id="8" name="pole tekstowe 7"/>
          <p:cNvSpPr txBox="1"/>
          <p:nvPr/>
        </p:nvSpPr>
        <p:spPr>
          <a:xfrm>
            <a:off x="1159118" y="5150615"/>
            <a:ext cx="3237681" cy="1200329"/>
          </a:xfrm>
          <a:prstGeom prst="rect">
            <a:avLst/>
          </a:prstGeom>
          <a:noFill/>
        </p:spPr>
        <p:txBody>
          <a:bodyPr wrap="none" rtlCol="0">
            <a:spAutoFit/>
          </a:bodyPr>
          <a:lstStyle/>
          <a:p>
            <a:r>
              <a:rPr lang="pl-PL" sz="2000" dirty="0"/>
              <a:t>Realizacja:</a:t>
            </a:r>
            <a:r>
              <a:rPr lang="pl-PL" sz="2000" dirty="0" smtClean="0"/>
              <a:t> </a:t>
            </a:r>
            <a:r>
              <a:rPr lang="pl-PL" sz="2400" b="1" dirty="0" smtClean="0"/>
              <a:t>2,6 mln € </a:t>
            </a:r>
          </a:p>
          <a:p>
            <a:r>
              <a:rPr lang="pl-PL" sz="2000" dirty="0"/>
              <a:t>Dofinansowanie: </a:t>
            </a:r>
            <a:r>
              <a:rPr lang="pl-PL" sz="2400" b="1" dirty="0" smtClean="0"/>
              <a:t>2,2 mln € </a:t>
            </a:r>
          </a:p>
          <a:p>
            <a:r>
              <a:rPr lang="pl-PL" sz="2000" dirty="0"/>
              <a:t>Realizacja: </a:t>
            </a:r>
            <a:r>
              <a:rPr lang="pl-PL" sz="2400" b="1" dirty="0" smtClean="0"/>
              <a:t>2012-2013</a:t>
            </a:r>
          </a:p>
        </p:txBody>
      </p:sp>
      <p:pic>
        <p:nvPicPr>
          <p:cNvPr id="13" name="Obraz 12"/>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2909" y="5393015"/>
            <a:ext cx="530862" cy="530862"/>
          </a:xfrm>
          <a:prstGeom prst="rect">
            <a:avLst/>
          </a:prstGeom>
        </p:spPr>
      </p:pic>
      <p:sp>
        <p:nvSpPr>
          <p:cNvPr id="10" name="pole tekstowe 9"/>
          <p:cNvSpPr txBox="1"/>
          <p:nvPr/>
        </p:nvSpPr>
        <p:spPr>
          <a:xfrm>
            <a:off x="238014" y="1341936"/>
            <a:ext cx="2020938" cy="461665"/>
          </a:xfrm>
          <a:prstGeom prst="rect">
            <a:avLst/>
          </a:prstGeom>
          <a:noFill/>
        </p:spPr>
        <p:txBody>
          <a:bodyPr wrap="none" rtlCol="0">
            <a:spAutoFit/>
          </a:bodyPr>
          <a:lstStyle/>
          <a:p>
            <a:r>
              <a:rPr lang="pl-PL" sz="2400" b="1" dirty="0" smtClean="0"/>
              <a:t>Park Zdrojowy</a:t>
            </a:r>
            <a:endParaRPr lang="pl-PL" sz="2400" b="1" dirty="0"/>
          </a:p>
        </p:txBody>
      </p:sp>
    </p:spTree>
    <p:extLst>
      <p:ext uri="{BB962C8B-B14F-4D97-AF65-F5344CB8AC3E}">
        <p14:creationId xmlns:p14="http://schemas.microsoft.com/office/powerpoint/2010/main" val="27789877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29880"/>
            <a:ext cx="12192000" cy="1690688"/>
          </a:xfrm>
        </p:spPr>
        <p:txBody>
          <a:bodyPr>
            <a:normAutofit/>
          </a:bodyPr>
          <a:lstStyle/>
          <a:p>
            <a:pPr algn="ctr"/>
            <a:r>
              <a:rPr lang="pl-PL" sz="3600" b="1" dirty="0">
                <a:effectLst>
                  <a:outerShdw blurRad="38100" dist="38100" dir="2700000" algn="tl">
                    <a:srgbClr val="000000">
                      <a:alpha val="43137"/>
                    </a:srgbClr>
                  </a:outerShdw>
                </a:effectLst>
                <a:latin typeface="+mn-lt"/>
              </a:rPr>
              <a:t>Poprawa infrastruktury </a:t>
            </a:r>
            <a:r>
              <a:rPr lang="pl-PL" sz="3600" b="1" dirty="0" smtClean="0">
                <a:effectLst>
                  <a:outerShdw blurRad="38100" dist="38100" dir="2700000" algn="tl">
                    <a:srgbClr val="000000">
                      <a:alpha val="43137"/>
                    </a:srgbClr>
                  </a:outerShdw>
                </a:effectLst>
                <a:latin typeface="+mn-lt"/>
              </a:rPr>
              <a:t>transportowej</a:t>
            </a:r>
            <a:r>
              <a:rPr lang="pl-PL" sz="3200" b="1" dirty="0" smtClean="0">
                <a:effectLst>
                  <a:outerShdw blurRad="38100" dist="38100" dir="2700000" algn="tl">
                    <a:srgbClr val="000000">
                      <a:alpha val="43137"/>
                    </a:srgbClr>
                  </a:outerShdw>
                </a:effectLst>
                <a:latin typeface="+mn-lt"/>
              </a:rPr>
              <a:t/>
            </a:r>
            <a:br>
              <a:rPr lang="pl-PL" sz="3200" b="1" dirty="0" smtClean="0">
                <a:effectLst>
                  <a:outerShdw blurRad="38100" dist="38100" dir="2700000" algn="tl">
                    <a:srgbClr val="000000">
                      <a:alpha val="43137"/>
                    </a:srgbClr>
                  </a:outerShdw>
                </a:effectLst>
                <a:latin typeface="+mn-lt"/>
              </a:rPr>
            </a:br>
            <a:r>
              <a:rPr lang="pl-PL" sz="2400" b="1" dirty="0" smtClean="0">
                <a:effectLst>
                  <a:outerShdw blurRad="38100" dist="38100" dir="2700000" algn="tl">
                    <a:srgbClr val="000000">
                      <a:alpha val="43137"/>
                    </a:srgbClr>
                  </a:outerShdw>
                </a:effectLst>
                <a:latin typeface="+mn-lt"/>
              </a:rPr>
              <a:t>na </a:t>
            </a:r>
            <a:r>
              <a:rPr lang="pl-PL" sz="2400" b="1" dirty="0">
                <a:effectLst>
                  <a:outerShdw blurRad="38100" dist="38100" dir="2700000" algn="tl">
                    <a:srgbClr val="000000">
                      <a:alpha val="43137"/>
                    </a:srgbClr>
                  </a:outerShdw>
                </a:effectLst>
                <a:latin typeface="+mn-lt"/>
              </a:rPr>
              <a:t>pograniczu polsko - niemieckim Euroregionu POMERANIA</a:t>
            </a:r>
            <a:endParaRPr lang="pl-PL" sz="2400" dirty="0">
              <a:effectLst>
                <a:outerShdw blurRad="38100" dist="38100" dir="2700000" algn="tl">
                  <a:srgbClr val="000000">
                    <a:alpha val="43137"/>
                  </a:srgbClr>
                </a:outerShdw>
              </a:effectLst>
              <a:latin typeface="+mn-lt"/>
            </a:endParaRPr>
          </a:p>
        </p:txBody>
      </p:sp>
      <p:pic>
        <p:nvPicPr>
          <p:cNvPr id="4" name="Obraz 3">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9509759" y="6311900"/>
            <a:ext cx="2593571" cy="516626"/>
          </a:xfrm>
          <a:prstGeom prst="rect">
            <a:avLst/>
          </a:prstGeom>
        </p:spPr>
      </p:pic>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206" y="1428258"/>
            <a:ext cx="5284124" cy="4664974"/>
          </a:xfrm>
          <a:prstGeom prst="rect">
            <a:avLst/>
          </a:prstGeom>
        </p:spPr>
      </p:pic>
      <p:sp>
        <p:nvSpPr>
          <p:cNvPr id="7" name="Prostokąt 6"/>
          <p:cNvSpPr/>
          <p:nvPr/>
        </p:nvSpPr>
        <p:spPr>
          <a:xfrm>
            <a:off x="581888" y="6409160"/>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
        <p:nvSpPr>
          <p:cNvPr id="3" name="Symbol zastępczy zawartości 2"/>
          <p:cNvSpPr>
            <a:spLocks noGrp="1"/>
          </p:cNvSpPr>
          <p:nvPr>
            <p:ph idx="1"/>
          </p:nvPr>
        </p:nvSpPr>
        <p:spPr>
          <a:xfrm>
            <a:off x="141316" y="1165794"/>
            <a:ext cx="7897091" cy="4027555"/>
          </a:xfrm>
        </p:spPr>
        <p:txBody>
          <a:bodyPr>
            <a:noAutofit/>
          </a:bodyPr>
          <a:lstStyle/>
          <a:p>
            <a:pPr marL="0" indent="0">
              <a:buNone/>
            </a:pPr>
            <a:r>
              <a:rPr lang="pl-PL" sz="1800" dirty="0"/>
              <a:t>Duży projekt transportowy, podzielony na dwa etapy </a:t>
            </a:r>
            <a:r>
              <a:rPr lang="pl-PL" sz="1800" dirty="0" smtClean="0"/>
              <a:t>realizacyjne</a:t>
            </a:r>
            <a:endParaRPr lang="pl-PL" sz="1800" dirty="0"/>
          </a:p>
          <a:p>
            <a:pPr marL="0" indent="0">
              <a:buNone/>
            </a:pPr>
            <a:r>
              <a:rPr lang="pl-PL" sz="1800" b="1" dirty="0" smtClean="0"/>
              <a:t>Partner </a:t>
            </a:r>
            <a:r>
              <a:rPr lang="pl-PL" sz="1800" b="1" dirty="0"/>
              <a:t>Wiodący:</a:t>
            </a:r>
          </a:p>
          <a:p>
            <a:pPr marL="0" indent="0">
              <a:buNone/>
            </a:pPr>
            <a:r>
              <a:rPr lang="pl-PL" sz="1800" dirty="0"/>
              <a:t>Land Meklemburgia - Pomorze Przednie, Ministerstwo Energii, Infrastruktury i Cyfryzacji Landu Meklemburgia - Pomorze Przednie reprezentowane przez Urząd Budowy Dróg </a:t>
            </a:r>
            <a:r>
              <a:rPr lang="pl-PL" sz="1800" dirty="0" err="1"/>
              <a:t>Neustrelitz</a:t>
            </a:r>
            <a:r>
              <a:rPr lang="pl-PL" sz="1800" dirty="0"/>
              <a:t>.</a:t>
            </a:r>
          </a:p>
          <a:p>
            <a:pPr marL="0" indent="0">
              <a:buNone/>
            </a:pPr>
            <a:r>
              <a:rPr lang="pl-PL" sz="1800" b="1" dirty="0"/>
              <a:t>Pozostali partnerzy projektu:</a:t>
            </a:r>
            <a:endParaRPr lang="pl-PL" sz="1800" dirty="0"/>
          </a:p>
          <a:p>
            <a:pPr marL="0" indent="0">
              <a:buNone/>
            </a:pPr>
            <a:r>
              <a:rPr lang="pl-PL" sz="1800" dirty="0"/>
              <a:t>Województwo Zachodniopomorskie,  reprezentowane przez Zachodniopomorski Zarząd Dróg Wojewódzkich w Koszalinie.</a:t>
            </a:r>
          </a:p>
          <a:p>
            <a:pPr marL="0" indent="0">
              <a:buNone/>
            </a:pPr>
            <a:r>
              <a:rPr lang="pl-PL" sz="1800" dirty="0" err="1"/>
              <a:t>Landkreis</a:t>
            </a:r>
            <a:r>
              <a:rPr lang="pl-PL" sz="1800" dirty="0"/>
              <a:t> </a:t>
            </a:r>
            <a:r>
              <a:rPr lang="pl-PL" sz="1800" dirty="0" err="1"/>
              <a:t>Vorpommern</a:t>
            </a:r>
            <a:r>
              <a:rPr lang="pl-PL" sz="1800" dirty="0"/>
              <a:t> – Greifswald.</a:t>
            </a:r>
          </a:p>
          <a:p>
            <a:pPr marL="0" indent="0">
              <a:buNone/>
            </a:pPr>
            <a:r>
              <a:rPr lang="pl-PL" sz="1800" dirty="0" err="1"/>
              <a:t>Landkreis</a:t>
            </a:r>
            <a:r>
              <a:rPr lang="pl-PL" sz="1800" dirty="0"/>
              <a:t> </a:t>
            </a:r>
            <a:r>
              <a:rPr lang="pl-PL" sz="1800" dirty="0" err="1" smtClean="0"/>
              <a:t>Uckermark</a:t>
            </a:r>
            <a:r>
              <a:rPr lang="pl-PL" sz="1800" dirty="0" smtClean="0"/>
              <a:t>.</a:t>
            </a:r>
            <a:endParaRPr lang="pl-PL" sz="1800" dirty="0"/>
          </a:p>
          <a:p>
            <a:pPr marL="0" indent="0">
              <a:buNone/>
            </a:pPr>
            <a:r>
              <a:rPr lang="pl-PL" sz="1800" dirty="0"/>
              <a:t>Gmina Miasto Świnoujście.</a:t>
            </a:r>
          </a:p>
          <a:p>
            <a:endParaRPr lang="pl-PL" sz="1600" dirty="0"/>
          </a:p>
        </p:txBody>
      </p:sp>
      <p:sp>
        <p:nvSpPr>
          <p:cNvPr id="5" name="pole tekstowe 4"/>
          <p:cNvSpPr txBox="1"/>
          <p:nvPr/>
        </p:nvSpPr>
        <p:spPr>
          <a:xfrm>
            <a:off x="1657478" y="5062831"/>
            <a:ext cx="4483329" cy="1477328"/>
          </a:xfrm>
          <a:prstGeom prst="rect">
            <a:avLst/>
          </a:prstGeom>
          <a:noFill/>
        </p:spPr>
        <p:txBody>
          <a:bodyPr wrap="square" rtlCol="0">
            <a:spAutoFit/>
          </a:bodyPr>
          <a:lstStyle/>
          <a:p>
            <a:r>
              <a:rPr lang="pl-PL" sz="2000" dirty="0"/>
              <a:t>Wartość całości: </a:t>
            </a:r>
            <a:r>
              <a:rPr lang="pl-PL" sz="2400" b="1" dirty="0" smtClean="0"/>
              <a:t>35,3 mln € </a:t>
            </a:r>
          </a:p>
          <a:p>
            <a:r>
              <a:rPr lang="pl-PL" sz="2000" dirty="0" smtClean="0"/>
              <a:t>Dofinansowanie: </a:t>
            </a:r>
            <a:r>
              <a:rPr lang="pl-PL" sz="2400" b="1" dirty="0" smtClean="0"/>
              <a:t>27,8 mln € </a:t>
            </a:r>
          </a:p>
          <a:p>
            <a:r>
              <a:rPr lang="pl-PL" sz="2000" dirty="0" smtClean="0"/>
              <a:t>Realizacja</a:t>
            </a:r>
            <a:r>
              <a:rPr lang="pl-PL" sz="2000" dirty="0"/>
              <a:t>: </a:t>
            </a:r>
            <a:r>
              <a:rPr lang="pl-PL" sz="2400" b="1" dirty="0"/>
              <a:t>2018-2022</a:t>
            </a:r>
          </a:p>
          <a:p>
            <a:endParaRPr lang="pl-PL" b="1" dirty="0"/>
          </a:p>
        </p:txBody>
      </p:sp>
      <p:pic>
        <p:nvPicPr>
          <p:cNvPr id="8" name="Obraz 7"/>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66469" y="5389800"/>
            <a:ext cx="530862" cy="530862"/>
          </a:xfrm>
          <a:prstGeom prst="rect">
            <a:avLst/>
          </a:prstGeom>
        </p:spPr>
      </p:pic>
    </p:spTree>
    <p:extLst>
      <p:ext uri="{BB962C8B-B14F-4D97-AF65-F5344CB8AC3E}">
        <p14:creationId xmlns:p14="http://schemas.microsoft.com/office/powerpoint/2010/main" val="1523826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2821F-D6B1-2224-1B3C-9B41B7E31A35}"/>
              </a:ext>
            </a:extLst>
          </p:cNvPr>
          <p:cNvSpPr>
            <a:spLocks noGrp="1"/>
          </p:cNvSpPr>
          <p:nvPr>
            <p:ph type="title"/>
          </p:nvPr>
        </p:nvSpPr>
        <p:spPr>
          <a:xfrm>
            <a:off x="422561" y="100512"/>
            <a:ext cx="11464637" cy="798022"/>
          </a:xfrm>
        </p:spPr>
        <p:txBody>
          <a:bodyPr vert="horz" lIns="91440" tIns="45720" rIns="91440" bIns="45720" rtlCol="0" anchor="b">
            <a:noAutofit/>
          </a:bodyPr>
          <a:lstStyle/>
          <a:p>
            <a:pPr algn="ctr"/>
            <a:r>
              <a:rPr lang="pl-PL" sz="3200" b="1" dirty="0">
                <a:effectLst>
                  <a:outerShdw blurRad="38100" dist="38100" dir="2700000" algn="tl">
                    <a:srgbClr val="000000">
                      <a:alpha val="43137"/>
                    </a:srgbClr>
                  </a:outerShdw>
                </a:effectLst>
                <a:latin typeface="+mn-lt"/>
              </a:rPr>
              <a:t>P</a:t>
            </a:r>
            <a:r>
              <a:rPr lang="pl-PL" sz="3200" b="1" dirty="0" smtClean="0">
                <a:effectLst>
                  <a:outerShdw blurRad="38100" dist="38100" dir="2700000" algn="tl">
                    <a:srgbClr val="000000">
                      <a:alpha val="43137"/>
                    </a:srgbClr>
                  </a:outerShdw>
                </a:effectLst>
                <a:latin typeface="+mn-lt"/>
              </a:rPr>
              <a:t>rzebudowa </a:t>
            </a:r>
            <a:r>
              <a:rPr lang="pl-PL" sz="3200" b="1" dirty="0">
                <a:effectLst>
                  <a:outerShdw blurRad="38100" dist="38100" dir="2700000" algn="tl">
                    <a:srgbClr val="000000">
                      <a:alpha val="43137"/>
                    </a:srgbClr>
                  </a:outerShdw>
                </a:effectLst>
                <a:latin typeface="+mn-lt"/>
              </a:rPr>
              <a:t>ul. Wojska </a:t>
            </a:r>
            <a:r>
              <a:rPr lang="pl-PL" sz="3200" b="1" dirty="0" smtClean="0">
                <a:effectLst>
                  <a:outerShdw blurRad="38100" dist="38100" dir="2700000" algn="tl">
                    <a:srgbClr val="000000">
                      <a:alpha val="43137"/>
                    </a:srgbClr>
                  </a:outerShdw>
                </a:effectLst>
                <a:latin typeface="+mn-lt"/>
              </a:rPr>
              <a:t>Polskiego</a:t>
            </a:r>
            <a:r>
              <a:rPr lang="pl-PL" sz="2000" b="1" dirty="0" smtClean="0">
                <a:effectLst>
                  <a:outerShdw blurRad="38100" dist="38100" dir="2700000" algn="tl">
                    <a:srgbClr val="000000">
                      <a:alpha val="43137"/>
                    </a:srgbClr>
                  </a:outerShdw>
                </a:effectLst>
                <a:latin typeface="+mn-lt"/>
              </a:rPr>
              <a:t/>
            </a:r>
            <a:br>
              <a:rPr lang="pl-PL" sz="2000" b="1" dirty="0" smtClean="0">
                <a:effectLst>
                  <a:outerShdw blurRad="38100" dist="38100" dir="2700000" algn="tl">
                    <a:srgbClr val="000000">
                      <a:alpha val="43137"/>
                    </a:srgbClr>
                  </a:outerShdw>
                </a:effectLst>
                <a:latin typeface="+mn-lt"/>
              </a:rPr>
            </a:br>
            <a:r>
              <a:rPr lang="pl-PL" sz="1800" dirty="0" smtClean="0">
                <a:effectLst>
                  <a:outerShdw blurRad="38100" dist="38100" dir="2700000" algn="tl">
                    <a:srgbClr val="000000">
                      <a:alpha val="43137"/>
                    </a:srgbClr>
                  </a:outerShdw>
                </a:effectLst>
                <a:latin typeface="+mn-lt"/>
              </a:rPr>
              <a:t>Poprawa </a:t>
            </a:r>
            <a:r>
              <a:rPr lang="pl-PL" sz="1800" dirty="0">
                <a:effectLst>
                  <a:outerShdw blurRad="38100" dist="38100" dir="2700000" algn="tl">
                    <a:srgbClr val="000000">
                      <a:alpha val="43137"/>
                    </a:srgbClr>
                  </a:outerShdw>
                </a:effectLst>
                <a:latin typeface="+mn-lt"/>
              </a:rPr>
              <a:t>infrastruktury transportowej na pograniczu polsko - niemieckim Euroregionu POMERANIA  etap I z </a:t>
            </a:r>
            <a:r>
              <a:rPr lang="pl-PL" sz="1800" dirty="0" smtClean="0">
                <a:effectLst>
                  <a:outerShdw blurRad="38100" dist="38100" dir="2700000" algn="tl">
                    <a:srgbClr val="000000">
                      <a:alpha val="43137"/>
                    </a:srgbClr>
                  </a:outerShdw>
                </a:effectLst>
                <a:latin typeface="+mn-lt"/>
              </a:rPr>
              <a:t>II</a:t>
            </a:r>
            <a:endParaRPr lang="pl-PL" sz="1100" dirty="0">
              <a:effectLst>
                <a:outerShdw blurRad="38100" dist="38100" dir="2700000" algn="tl">
                  <a:srgbClr val="000000">
                    <a:alpha val="43137"/>
                  </a:srgbClr>
                </a:outerShdw>
              </a:effectLst>
              <a:latin typeface="+mn-lt"/>
            </a:endParaRPr>
          </a:p>
        </p:txBody>
      </p:sp>
      <p:sp>
        <p:nvSpPr>
          <p:cNvPr id="13" name="Symbol zastępczy zawartości 12"/>
          <p:cNvSpPr>
            <a:spLocks noGrp="1"/>
          </p:cNvSpPr>
          <p:nvPr>
            <p:ph sz="half" idx="1"/>
          </p:nvPr>
        </p:nvSpPr>
        <p:spPr>
          <a:xfrm>
            <a:off x="151183" y="1793383"/>
            <a:ext cx="6003697" cy="3952224"/>
          </a:xfrm>
        </p:spPr>
        <p:txBody>
          <a:bodyPr>
            <a:normAutofit/>
          </a:bodyPr>
          <a:lstStyle/>
          <a:p>
            <a:pPr marL="0" indent="0">
              <a:buNone/>
            </a:pPr>
            <a:r>
              <a:rPr lang="pl-PL" sz="2400" b="1" dirty="0"/>
              <a:t>Podstawowe parametry </a:t>
            </a:r>
            <a:endParaRPr lang="pl-PL" sz="2400" dirty="0"/>
          </a:p>
          <a:p>
            <a:r>
              <a:rPr lang="pl-PL" sz="2000" dirty="0"/>
              <a:t>Długość </a:t>
            </a:r>
            <a:r>
              <a:rPr lang="pl-PL" sz="2000" dirty="0" smtClean="0"/>
              <a:t>przebudowanej ulicy</a:t>
            </a:r>
            <a:r>
              <a:rPr lang="pl-PL" sz="2000" dirty="0"/>
              <a:t>: </a:t>
            </a:r>
            <a:r>
              <a:rPr lang="pl-PL" sz="2000" b="1" dirty="0" smtClean="0"/>
              <a:t>1,5 km</a:t>
            </a:r>
            <a:endParaRPr lang="pl-PL" sz="2000" b="1" dirty="0"/>
          </a:p>
          <a:p>
            <a:r>
              <a:rPr lang="pl-PL" sz="2000" dirty="0"/>
              <a:t>Szerokość po przebudowie: </a:t>
            </a:r>
            <a:r>
              <a:rPr lang="pl-PL" sz="2000" b="1" dirty="0"/>
              <a:t>7 metrów</a:t>
            </a:r>
          </a:p>
          <a:p>
            <a:r>
              <a:rPr lang="pl-PL" sz="2000" dirty="0"/>
              <a:t>Nawierzchnia bitumiczna</a:t>
            </a:r>
          </a:p>
          <a:p>
            <a:r>
              <a:rPr lang="pl-PL" sz="2000" dirty="0"/>
              <a:t>Ścieżka rowerowa bitumiczna o szerokości 2,5 metrów, oddzielona od jezdni pasem zieleni.</a:t>
            </a:r>
          </a:p>
          <a:p>
            <a:r>
              <a:rPr lang="pl-PL" sz="2000" dirty="0"/>
              <a:t>Chodniki z płyt betonowych</a:t>
            </a:r>
          </a:p>
          <a:p>
            <a:r>
              <a:rPr lang="pl-PL" sz="2000" dirty="0"/>
              <a:t>Przebudowane </a:t>
            </a:r>
            <a:r>
              <a:rPr lang="pl-PL" sz="2000" dirty="0" smtClean="0"/>
              <a:t>skrzyżowania </a:t>
            </a:r>
            <a:r>
              <a:rPr lang="pl-PL" sz="2000" dirty="0"/>
              <a:t>z ulicą Bałtycką (po rozbudowie zyskała sterowanie sygnalizacją świetlną) oraz z ulicą 11 Listopada – w nowych parametrach</a:t>
            </a:r>
            <a:r>
              <a:rPr lang="pl-PL" sz="2000" dirty="0" smtClean="0"/>
              <a:t>.</a:t>
            </a:r>
            <a:endParaRPr lang="pl-PL" sz="2000" dirty="0"/>
          </a:p>
        </p:txBody>
      </p:sp>
      <p:pic>
        <p:nvPicPr>
          <p:cNvPr id="16" name="Symbol zastępczy zawartości 1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55139" y="1129829"/>
            <a:ext cx="5928335" cy="3952224"/>
          </a:xfrm>
        </p:spPr>
      </p:pic>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3"/>
          <a:stretch>
            <a:fillRect/>
          </a:stretch>
        </p:blipFill>
        <p:spPr>
          <a:xfrm>
            <a:off x="8529038" y="6189663"/>
            <a:ext cx="3532036" cy="706406"/>
          </a:xfrm>
          <a:prstGeom prst="rect">
            <a:avLst/>
          </a:prstGeom>
        </p:spPr>
      </p:pic>
      <p:sp>
        <p:nvSpPr>
          <p:cNvPr id="21" name="Prostokąt 20"/>
          <p:cNvSpPr/>
          <p:nvPr/>
        </p:nvSpPr>
        <p:spPr>
          <a:xfrm>
            <a:off x="581888" y="6409160"/>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
        <p:nvSpPr>
          <p:cNvPr id="3" name="pole tekstowe 2"/>
          <p:cNvSpPr txBox="1"/>
          <p:nvPr/>
        </p:nvSpPr>
        <p:spPr>
          <a:xfrm>
            <a:off x="7450702" y="4822084"/>
            <a:ext cx="4077766" cy="1477328"/>
          </a:xfrm>
          <a:prstGeom prst="rect">
            <a:avLst/>
          </a:prstGeom>
          <a:noFill/>
        </p:spPr>
        <p:txBody>
          <a:bodyPr wrap="square" rtlCol="0">
            <a:spAutoFit/>
          </a:bodyPr>
          <a:lstStyle/>
          <a:p>
            <a:endParaRPr lang="pl-PL" dirty="0"/>
          </a:p>
          <a:p>
            <a:r>
              <a:rPr lang="pl-PL" sz="2000" dirty="0"/>
              <a:t>Wartość zadania: </a:t>
            </a:r>
            <a:r>
              <a:rPr lang="pl-PL" sz="2400" b="1" dirty="0"/>
              <a:t>23,6 mln PLN</a:t>
            </a:r>
          </a:p>
          <a:p>
            <a:r>
              <a:rPr lang="pl-PL" sz="2000" dirty="0"/>
              <a:t>Dofinansowanie: </a:t>
            </a:r>
            <a:r>
              <a:rPr lang="pl-PL" sz="2400" b="1" dirty="0"/>
              <a:t>3,4 mln </a:t>
            </a:r>
            <a:r>
              <a:rPr lang="pl-PL" sz="2400" b="1" dirty="0" smtClean="0"/>
              <a:t>€ </a:t>
            </a:r>
            <a:r>
              <a:rPr lang="pl-PL" sz="2000" dirty="0" smtClean="0"/>
              <a:t>Realizacja</a:t>
            </a:r>
            <a:r>
              <a:rPr lang="pl-PL" sz="2000" dirty="0"/>
              <a:t>: </a:t>
            </a:r>
            <a:r>
              <a:rPr lang="pl-PL" sz="2400" b="1" dirty="0"/>
              <a:t>2018-2020</a:t>
            </a:r>
            <a:endParaRPr lang="pl-PL" sz="2400" b="1" dirty="0"/>
          </a:p>
        </p:txBody>
      </p:sp>
      <p:pic>
        <p:nvPicPr>
          <p:cNvPr id="9" name="Obraz 8"/>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18096" y="5415708"/>
            <a:ext cx="530862" cy="530862"/>
          </a:xfrm>
          <a:prstGeom prst="rect">
            <a:avLst/>
          </a:prstGeom>
        </p:spPr>
      </p:pic>
    </p:spTree>
    <p:extLst>
      <p:ext uri="{BB962C8B-B14F-4D97-AF65-F5344CB8AC3E}">
        <p14:creationId xmlns:p14="http://schemas.microsoft.com/office/powerpoint/2010/main" val="5619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ymbol zastępczy zawartości 12"/>
          <p:cNvSpPr>
            <a:spLocks noGrp="1"/>
          </p:cNvSpPr>
          <p:nvPr>
            <p:ph sz="half" idx="1"/>
          </p:nvPr>
        </p:nvSpPr>
        <p:spPr>
          <a:xfrm>
            <a:off x="847895" y="1408254"/>
            <a:ext cx="5627719" cy="3182667"/>
          </a:xfrm>
        </p:spPr>
        <p:txBody>
          <a:bodyPr>
            <a:normAutofit/>
          </a:bodyPr>
          <a:lstStyle/>
          <a:p>
            <a:pPr marL="0" indent="0">
              <a:buNone/>
            </a:pPr>
            <a:r>
              <a:rPr lang="pl-PL" sz="2000" b="1" dirty="0"/>
              <a:t>Podstawowe </a:t>
            </a:r>
            <a:r>
              <a:rPr lang="pl-PL" sz="2000" b="1" dirty="0" smtClean="0"/>
              <a:t>parametry </a:t>
            </a:r>
          </a:p>
          <a:p>
            <a:pPr marL="0" indent="0">
              <a:buNone/>
            </a:pPr>
            <a:endParaRPr lang="pl-PL" sz="2000" dirty="0"/>
          </a:p>
          <a:p>
            <a:r>
              <a:rPr lang="pl-PL" sz="2000" dirty="0"/>
              <a:t>Długość odcinka objętego przebudową:  </a:t>
            </a:r>
            <a:r>
              <a:rPr lang="pl-PL" sz="2000" b="1" dirty="0" smtClean="0"/>
              <a:t>1,6 km </a:t>
            </a:r>
          </a:p>
          <a:p>
            <a:r>
              <a:rPr lang="pl-PL" sz="2000" dirty="0" smtClean="0"/>
              <a:t>Szerokość ulicy: </a:t>
            </a:r>
            <a:r>
              <a:rPr lang="pl-PL" sz="2000" b="1" dirty="0" smtClean="0"/>
              <a:t>od 6 m do 7 m </a:t>
            </a:r>
            <a:endParaRPr lang="pl-PL" sz="2000" b="1" dirty="0"/>
          </a:p>
          <a:p>
            <a:r>
              <a:rPr lang="pl-PL" sz="2000" dirty="0"/>
              <a:t>Szerokość </a:t>
            </a:r>
            <a:r>
              <a:rPr lang="pl-PL" sz="2000" dirty="0" smtClean="0"/>
              <a:t>chodnika: </a:t>
            </a:r>
            <a:r>
              <a:rPr lang="pl-PL" sz="2000" b="1" dirty="0" smtClean="0"/>
              <a:t>2 m</a:t>
            </a:r>
            <a:endParaRPr lang="pl-PL" sz="2000" b="1" dirty="0"/>
          </a:p>
          <a:p>
            <a:r>
              <a:rPr lang="pl-PL" sz="2000" dirty="0"/>
              <a:t>Szerokość ścieżki </a:t>
            </a:r>
            <a:r>
              <a:rPr lang="pl-PL" sz="2000" dirty="0" smtClean="0"/>
              <a:t>rowerowej: </a:t>
            </a:r>
            <a:r>
              <a:rPr lang="pl-PL" sz="2000" b="1" dirty="0" smtClean="0"/>
              <a:t>2 m</a:t>
            </a:r>
            <a:endParaRPr lang="pl-PL" sz="2000" b="1" dirty="0"/>
          </a:p>
          <a:p>
            <a:r>
              <a:rPr lang="pl-PL" sz="2000" dirty="0" smtClean="0"/>
              <a:t>Szerokość pasa </a:t>
            </a:r>
            <a:r>
              <a:rPr lang="pl-PL" sz="2000" dirty="0"/>
              <a:t>zieleni </a:t>
            </a:r>
            <a:r>
              <a:rPr lang="pl-PL" sz="2000" dirty="0" smtClean="0"/>
              <a:t>oddzielającego </a:t>
            </a:r>
            <a:r>
              <a:rPr lang="pl-PL" sz="2000" dirty="0"/>
              <a:t>chodnik i drogę rowerową od </a:t>
            </a:r>
            <a:r>
              <a:rPr lang="pl-PL" sz="2000" dirty="0" smtClean="0"/>
              <a:t>jezdni: </a:t>
            </a:r>
            <a:r>
              <a:rPr lang="pl-PL" sz="2000" b="1" dirty="0" smtClean="0"/>
              <a:t>1 m</a:t>
            </a:r>
          </a:p>
          <a:p>
            <a:endParaRPr lang="pl-PL" dirty="0"/>
          </a:p>
        </p:txBody>
      </p:sp>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8529038" y="6189663"/>
            <a:ext cx="3532036" cy="706406"/>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3460" y="868704"/>
            <a:ext cx="3948899" cy="2630954"/>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3460" y="3584780"/>
            <a:ext cx="3909768" cy="2604883"/>
          </a:xfrm>
          <a:prstGeom prst="rect">
            <a:avLst/>
          </a:prstGeom>
        </p:spPr>
      </p:pic>
      <p:sp>
        <p:nvSpPr>
          <p:cNvPr id="10" name="Prostokąt 9"/>
          <p:cNvSpPr/>
          <p:nvPr/>
        </p:nvSpPr>
        <p:spPr>
          <a:xfrm>
            <a:off x="581888" y="6409160"/>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
        <p:nvSpPr>
          <p:cNvPr id="9" name="Tytuł 1">
            <a:extLst>
              <a:ext uri="{FF2B5EF4-FFF2-40B4-BE49-F238E27FC236}">
                <a16:creationId xmlns:a16="http://schemas.microsoft.com/office/drawing/2014/main" id="{4192821F-D6B1-2224-1B3C-9B41B7E31A35}"/>
              </a:ext>
            </a:extLst>
          </p:cNvPr>
          <p:cNvSpPr txBox="1">
            <a:spLocks/>
          </p:cNvSpPr>
          <p:nvPr/>
        </p:nvSpPr>
        <p:spPr>
          <a:xfrm>
            <a:off x="430875" y="70682"/>
            <a:ext cx="11464637" cy="79802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sz="3600" b="1" dirty="0" smtClean="0">
                <a:effectLst>
                  <a:outerShdw blurRad="38100" dist="38100" dir="2700000" algn="tl">
                    <a:srgbClr val="000000">
                      <a:alpha val="43137"/>
                    </a:srgbClr>
                  </a:outerShdw>
                </a:effectLst>
                <a:latin typeface="+mn-lt"/>
              </a:rPr>
              <a:t>Przebudowa ul. Grunwaldzkiej</a:t>
            </a:r>
          </a:p>
          <a:p>
            <a:pPr algn="ctr"/>
            <a:r>
              <a:rPr lang="pl-PL" sz="1800" dirty="0" smtClean="0">
                <a:effectLst>
                  <a:outerShdw blurRad="38100" dist="38100" dir="2700000" algn="tl">
                    <a:srgbClr val="000000">
                      <a:alpha val="43137"/>
                    </a:srgbClr>
                  </a:outerShdw>
                </a:effectLst>
                <a:latin typeface="+mn-lt"/>
              </a:rPr>
              <a:t>Poprawa infrastruktury transportowej na pograniczu polsko - niemieckim Euroregionu POMERANIA  etap II z II</a:t>
            </a:r>
            <a:endParaRPr lang="pl-PL" sz="1100" dirty="0">
              <a:effectLst>
                <a:outerShdw blurRad="38100" dist="38100" dir="2700000" algn="tl">
                  <a:srgbClr val="000000">
                    <a:alpha val="43137"/>
                  </a:srgbClr>
                </a:outerShdw>
              </a:effectLst>
              <a:latin typeface="+mn-lt"/>
            </a:endParaRPr>
          </a:p>
        </p:txBody>
      </p:sp>
      <p:sp>
        <p:nvSpPr>
          <p:cNvPr id="8" name="pole tekstowe 7"/>
          <p:cNvSpPr txBox="1"/>
          <p:nvPr/>
        </p:nvSpPr>
        <p:spPr>
          <a:xfrm>
            <a:off x="1690840" y="4898728"/>
            <a:ext cx="3269228" cy="1200329"/>
          </a:xfrm>
          <a:prstGeom prst="rect">
            <a:avLst/>
          </a:prstGeom>
          <a:noFill/>
        </p:spPr>
        <p:txBody>
          <a:bodyPr wrap="none" rtlCol="0">
            <a:spAutoFit/>
          </a:bodyPr>
          <a:lstStyle/>
          <a:p>
            <a:r>
              <a:rPr lang="pl-PL" sz="2000" dirty="0" smtClean="0"/>
              <a:t>Wartość zadania: </a:t>
            </a:r>
            <a:r>
              <a:rPr lang="pl-PL" sz="2400" b="1" dirty="0" smtClean="0"/>
              <a:t>6,2 mln </a:t>
            </a:r>
            <a:r>
              <a:rPr lang="pl-PL" sz="2400" b="1" dirty="0"/>
              <a:t>€ </a:t>
            </a:r>
            <a:endParaRPr lang="pl-PL" sz="2400" b="1" dirty="0" smtClean="0"/>
          </a:p>
          <a:p>
            <a:r>
              <a:rPr lang="pl-PL" sz="2000" dirty="0" smtClean="0"/>
              <a:t>Dofinansowanie: </a:t>
            </a:r>
            <a:r>
              <a:rPr lang="pl-PL" sz="2400" b="1" dirty="0" smtClean="0"/>
              <a:t>3,9 mln </a:t>
            </a:r>
            <a:r>
              <a:rPr lang="pl-PL" sz="2400" b="1" dirty="0"/>
              <a:t>€ </a:t>
            </a:r>
            <a:endParaRPr lang="pl-PL" sz="2400" b="1" dirty="0" smtClean="0"/>
          </a:p>
          <a:p>
            <a:r>
              <a:rPr lang="pl-PL" sz="2000" dirty="0" smtClean="0"/>
              <a:t>Realizacja: </a:t>
            </a:r>
            <a:r>
              <a:rPr lang="pl-PL" sz="2400" b="1" dirty="0" smtClean="0"/>
              <a:t>2021-2022</a:t>
            </a:r>
            <a:endParaRPr lang="pl-PL" sz="2400" b="1" dirty="0"/>
          </a:p>
        </p:txBody>
      </p:sp>
      <p:pic>
        <p:nvPicPr>
          <p:cNvPr id="14" name="Obraz 13"/>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65936" y="5222405"/>
            <a:ext cx="530862" cy="530862"/>
          </a:xfrm>
          <a:prstGeom prst="rect">
            <a:avLst/>
          </a:prstGeom>
        </p:spPr>
      </p:pic>
    </p:spTree>
    <p:extLst>
      <p:ext uri="{BB962C8B-B14F-4D97-AF65-F5344CB8AC3E}">
        <p14:creationId xmlns:p14="http://schemas.microsoft.com/office/powerpoint/2010/main" val="314923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2821F-D6B1-2224-1B3C-9B41B7E31A35}"/>
              </a:ext>
            </a:extLst>
          </p:cNvPr>
          <p:cNvSpPr>
            <a:spLocks noGrp="1"/>
          </p:cNvSpPr>
          <p:nvPr>
            <p:ph type="title"/>
          </p:nvPr>
        </p:nvSpPr>
        <p:spPr>
          <a:xfrm>
            <a:off x="0" y="-541376"/>
            <a:ext cx="12192000" cy="1695796"/>
          </a:xfrm>
        </p:spPr>
        <p:txBody>
          <a:bodyPr vert="horz" lIns="91440" tIns="45720" rIns="91440" bIns="45720" rtlCol="0" anchor="b">
            <a:noAutofit/>
          </a:bodyPr>
          <a:lstStyle/>
          <a:p>
            <a:pPr algn="ctr"/>
            <a:r>
              <a:rPr lang="pl-PL" sz="3200" b="1" dirty="0" smtClean="0">
                <a:effectLst>
                  <a:outerShdw blurRad="38100" dist="38100" dir="2700000" algn="tl">
                    <a:srgbClr val="000000">
                      <a:alpha val="43137"/>
                    </a:srgbClr>
                  </a:outerShdw>
                </a:effectLst>
                <a:latin typeface="+mn-lt"/>
              </a:rPr>
              <a:t>K</a:t>
            </a:r>
            <a:r>
              <a:rPr lang="en-US" sz="3200" b="1" dirty="0" err="1" smtClean="0">
                <a:effectLst>
                  <a:outerShdw blurRad="38100" dist="38100" dir="2700000" algn="tl">
                    <a:srgbClr val="000000">
                      <a:alpha val="43137"/>
                    </a:srgbClr>
                  </a:outerShdw>
                </a:effectLst>
                <a:latin typeface="+mn-lt"/>
              </a:rPr>
              <a:t>orzyści</a:t>
            </a:r>
            <a:r>
              <a:rPr lang="en-US" sz="3200" b="1" dirty="0" smtClean="0">
                <a:effectLst>
                  <a:outerShdw blurRad="38100" dist="38100" dir="2700000" algn="tl">
                    <a:srgbClr val="000000">
                      <a:alpha val="43137"/>
                    </a:srgbClr>
                  </a:outerShdw>
                </a:effectLst>
                <a:latin typeface="+mn-lt"/>
              </a:rPr>
              <a:t> </a:t>
            </a:r>
            <a:r>
              <a:rPr lang="en-US" sz="3200" b="1" dirty="0" err="1">
                <a:effectLst>
                  <a:outerShdw blurRad="38100" dist="38100" dir="2700000" algn="tl">
                    <a:srgbClr val="000000">
                      <a:alpha val="43137"/>
                    </a:srgbClr>
                  </a:outerShdw>
                </a:effectLst>
                <a:latin typeface="+mn-lt"/>
              </a:rPr>
              <a:t>dla</a:t>
            </a:r>
            <a:r>
              <a:rPr lang="en-US" sz="3200" b="1" dirty="0">
                <a:effectLst>
                  <a:outerShdw blurRad="38100" dist="38100" dir="2700000" algn="tl">
                    <a:srgbClr val="000000">
                      <a:alpha val="43137"/>
                    </a:srgbClr>
                  </a:outerShdw>
                </a:effectLst>
                <a:latin typeface="+mn-lt"/>
              </a:rPr>
              <a:t> </a:t>
            </a:r>
            <a:r>
              <a:rPr lang="en-US" sz="3200" b="1" dirty="0" err="1">
                <a:effectLst>
                  <a:outerShdw blurRad="38100" dist="38100" dir="2700000" algn="tl">
                    <a:srgbClr val="000000">
                      <a:alpha val="43137"/>
                    </a:srgbClr>
                  </a:outerShdw>
                </a:effectLst>
                <a:latin typeface="+mn-lt"/>
              </a:rPr>
              <a:t>Świnoujścia</a:t>
            </a:r>
            <a:endParaRPr lang="en-US" sz="3200" b="1" dirty="0">
              <a:effectLst>
                <a:outerShdw blurRad="38100" dist="38100" dir="2700000" algn="tl">
                  <a:srgbClr val="000000">
                    <a:alpha val="43137"/>
                  </a:srgbClr>
                </a:outerShdw>
              </a:effectLst>
              <a:latin typeface="+mn-lt"/>
            </a:endParaRPr>
          </a:p>
        </p:txBody>
      </p:sp>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8562289" y="6074291"/>
            <a:ext cx="3532036" cy="706406"/>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996" y="1695797"/>
            <a:ext cx="4847051" cy="3630609"/>
          </a:xfrm>
          <a:prstGeom prst="rect">
            <a:avLst/>
          </a:prstGeom>
        </p:spPr>
      </p:pic>
      <p:sp>
        <p:nvSpPr>
          <p:cNvPr id="7" name="Prostokąt 6">
            <a:extLst>
              <a:ext uri="{FF2B5EF4-FFF2-40B4-BE49-F238E27FC236}">
                <a16:creationId xmlns:a16="http://schemas.microsoft.com/office/drawing/2014/main" id="{2A7CDF76-0052-570A-191B-963F50034C66}"/>
              </a:ext>
            </a:extLst>
          </p:cNvPr>
          <p:cNvSpPr/>
          <p:nvPr/>
        </p:nvSpPr>
        <p:spPr>
          <a:xfrm>
            <a:off x="230261" y="1481953"/>
            <a:ext cx="7425761" cy="4432240"/>
          </a:xfrm>
          <a:prstGeom prst="rect">
            <a:avLst/>
          </a:prstGeom>
        </p:spPr>
        <p:txBody>
          <a:bodyPr vert="horz" lIns="91440" tIns="45720" rIns="91440" bIns="45720" rtlCol="0">
            <a:normAutofit fontScale="92500" lnSpcReduction="10000"/>
          </a:bodyPr>
          <a:lstStyle/>
          <a:p>
            <a:pPr marL="342900" indent="-342900">
              <a:lnSpc>
                <a:spcPct val="90000"/>
              </a:lnSpc>
              <a:spcAft>
                <a:spcPts val="600"/>
              </a:spcAft>
              <a:buFont typeface="Arial" panose="020B0604020202020204" pitchFamily="34" charset="0"/>
              <a:buChar char="•"/>
            </a:pPr>
            <a:r>
              <a:rPr lang="pl-PL" sz="2600" dirty="0"/>
              <a:t>Obie ulice stanowią wizytówkę  Świnoujście -  wjazd do miasta od strony Niemiec</a:t>
            </a:r>
            <a:r>
              <a:rPr lang="pl-PL" sz="2600" dirty="0" smtClean="0"/>
              <a:t>,</a:t>
            </a:r>
          </a:p>
          <a:p>
            <a:pPr marL="342900" indent="-342900">
              <a:lnSpc>
                <a:spcPct val="90000"/>
              </a:lnSpc>
              <a:spcAft>
                <a:spcPts val="600"/>
              </a:spcAft>
              <a:buFont typeface="Arial" panose="020B0604020202020204" pitchFamily="34" charset="0"/>
              <a:buChar char="•"/>
            </a:pPr>
            <a:endParaRPr lang="pl-PL" sz="2600" dirty="0"/>
          </a:p>
          <a:p>
            <a:pPr marL="342900" indent="-342900">
              <a:lnSpc>
                <a:spcPct val="90000"/>
              </a:lnSpc>
              <a:spcAft>
                <a:spcPts val="600"/>
              </a:spcAft>
              <a:buFont typeface="Arial" panose="020B0604020202020204" pitchFamily="34" charset="0"/>
              <a:buChar char="•"/>
            </a:pPr>
            <a:r>
              <a:rPr lang="pl-PL" sz="2600" dirty="0"/>
              <a:t>Poprawa układu komunikacyjnego – funkcjonalności, jakości i czasu podróży</a:t>
            </a:r>
            <a:r>
              <a:rPr lang="pl-PL" sz="2600" dirty="0" smtClean="0"/>
              <a:t>,</a:t>
            </a:r>
          </a:p>
          <a:p>
            <a:pPr marL="342900" indent="-342900">
              <a:lnSpc>
                <a:spcPct val="90000"/>
              </a:lnSpc>
              <a:spcAft>
                <a:spcPts val="600"/>
              </a:spcAft>
              <a:buFont typeface="Arial" panose="020B0604020202020204" pitchFamily="34" charset="0"/>
              <a:buChar char="•"/>
            </a:pPr>
            <a:endParaRPr lang="pl-PL" sz="2600" dirty="0"/>
          </a:p>
          <a:p>
            <a:pPr marL="342900" indent="-342900">
              <a:lnSpc>
                <a:spcPct val="90000"/>
              </a:lnSpc>
              <a:spcAft>
                <a:spcPts val="600"/>
              </a:spcAft>
              <a:buFont typeface="Arial" panose="020B0604020202020204" pitchFamily="34" charset="0"/>
              <a:buChar char="•"/>
            </a:pPr>
            <a:r>
              <a:rPr lang="pl-PL" sz="2600" dirty="0"/>
              <a:t>Przygotowanie pod kątem otwarcia tunelu</a:t>
            </a:r>
            <a:r>
              <a:rPr lang="pl-PL" sz="2600" dirty="0" smtClean="0"/>
              <a:t>,</a:t>
            </a:r>
          </a:p>
          <a:p>
            <a:pPr marL="342900" indent="-342900">
              <a:lnSpc>
                <a:spcPct val="90000"/>
              </a:lnSpc>
              <a:spcAft>
                <a:spcPts val="600"/>
              </a:spcAft>
              <a:buFont typeface="Arial" panose="020B0604020202020204" pitchFamily="34" charset="0"/>
              <a:buChar char="•"/>
            </a:pPr>
            <a:endParaRPr lang="pl-PL" sz="2600" dirty="0"/>
          </a:p>
          <a:p>
            <a:pPr marL="342900" indent="-342900">
              <a:lnSpc>
                <a:spcPct val="90000"/>
              </a:lnSpc>
              <a:spcAft>
                <a:spcPts val="600"/>
              </a:spcAft>
              <a:buFont typeface="Arial" panose="020B0604020202020204" pitchFamily="34" charset="0"/>
              <a:buChar char="•"/>
            </a:pPr>
            <a:r>
              <a:rPr lang="pl-PL" sz="2600" dirty="0"/>
              <a:t>Poprawa bezpieczeństwa  i komfortu pieszych </a:t>
            </a:r>
            <a:br>
              <a:rPr lang="pl-PL" sz="2600" dirty="0"/>
            </a:br>
            <a:r>
              <a:rPr lang="pl-PL" sz="2600" dirty="0"/>
              <a:t>i </a:t>
            </a:r>
            <a:r>
              <a:rPr lang="pl-PL" sz="2600" dirty="0" smtClean="0"/>
              <a:t>rowerzystów</a:t>
            </a:r>
          </a:p>
          <a:p>
            <a:pPr marL="342900" indent="-342900">
              <a:lnSpc>
                <a:spcPct val="90000"/>
              </a:lnSpc>
              <a:spcAft>
                <a:spcPts val="600"/>
              </a:spcAft>
              <a:buFont typeface="Arial" panose="020B0604020202020204" pitchFamily="34" charset="0"/>
              <a:buChar char="•"/>
            </a:pPr>
            <a:endParaRPr lang="pl-PL" sz="2600" dirty="0"/>
          </a:p>
          <a:p>
            <a:pPr marL="342900" indent="-342900">
              <a:lnSpc>
                <a:spcPct val="90000"/>
              </a:lnSpc>
              <a:spcAft>
                <a:spcPts val="600"/>
              </a:spcAft>
              <a:buFont typeface="Arial" panose="020B0604020202020204" pitchFamily="34" charset="0"/>
              <a:buChar char="•"/>
            </a:pPr>
            <a:r>
              <a:rPr lang="pl-PL" sz="2600" dirty="0"/>
              <a:t>Nowe doświadczenia współpracy </a:t>
            </a:r>
            <a:r>
              <a:rPr lang="pl-PL" sz="2600" dirty="0" smtClean="0"/>
              <a:t>międzynarodowej</a:t>
            </a:r>
          </a:p>
          <a:p>
            <a:pPr marL="342900" indent="-342900">
              <a:lnSpc>
                <a:spcPct val="90000"/>
              </a:lnSpc>
              <a:spcAft>
                <a:spcPts val="600"/>
              </a:spcAft>
              <a:buFont typeface="Arial" panose="020B0604020202020204" pitchFamily="34" charset="0"/>
              <a:buChar char="•"/>
            </a:pPr>
            <a:endParaRPr lang="pl-PL" sz="2200" dirty="0"/>
          </a:p>
          <a:p>
            <a:pPr>
              <a:lnSpc>
                <a:spcPct val="90000"/>
              </a:lnSpc>
              <a:spcAft>
                <a:spcPts val="600"/>
              </a:spcAft>
            </a:pPr>
            <a:endParaRPr lang="en-US" sz="2200" dirty="0"/>
          </a:p>
        </p:txBody>
      </p:sp>
      <p:sp>
        <p:nvSpPr>
          <p:cNvPr id="13" name="Prostokąt 12"/>
          <p:cNvSpPr/>
          <p:nvPr/>
        </p:nvSpPr>
        <p:spPr>
          <a:xfrm>
            <a:off x="581888" y="6409160"/>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Tree>
    <p:extLst>
      <p:ext uri="{BB962C8B-B14F-4D97-AF65-F5344CB8AC3E}">
        <p14:creationId xmlns:p14="http://schemas.microsoft.com/office/powerpoint/2010/main" val="4090658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58406"/>
            <a:ext cx="10515600" cy="1232042"/>
          </a:xfrm>
        </p:spPr>
        <p:txBody>
          <a:bodyPr>
            <a:noAutofit/>
          </a:bodyPr>
          <a:lstStyle/>
          <a:p>
            <a:pPr algn="ctr"/>
            <a:r>
              <a:rPr lang="pl-PL" sz="3200" b="1" dirty="0" smtClean="0">
                <a:effectLst>
                  <a:outerShdw blurRad="38100" dist="38100" dir="2700000" algn="tl">
                    <a:srgbClr val="000000">
                      <a:alpha val="43137"/>
                    </a:srgbClr>
                  </a:outerShdw>
                </a:effectLst>
                <a:latin typeface="+mn-lt"/>
              </a:rPr>
              <a:t>Rewitalizacja Parku Zdrojowego </a:t>
            </a:r>
            <a:r>
              <a:rPr lang="pl-PL" sz="2200" dirty="0" smtClean="0">
                <a:effectLst>
                  <a:outerShdw blurRad="38100" dist="38100" dir="2700000" algn="tl">
                    <a:srgbClr val="000000">
                      <a:alpha val="43137"/>
                    </a:srgbClr>
                  </a:outerShdw>
                </a:effectLst>
                <a:latin typeface="+mn-lt"/>
              </a:rPr>
              <a:t/>
            </a:r>
            <a:br>
              <a:rPr lang="pl-PL" sz="2200" dirty="0" smtClean="0">
                <a:effectLst>
                  <a:outerShdw blurRad="38100" dist="38100" dir="2700000" algn="tl">
                    <a:srgbClr val="000000">
                      <a:alpha val="43137"/>
                    </a:srgbClr>
                  </a:outerShdw>
                </a:effectLst>
                <a:latin typeface="+mn-lt"/>
              </a:rPr>
            </a:br>
            <a:r>
              <a:rPr lang="pl-PL" sz="1800" dirty="0" smtClean="0">
                <a:effectLst>
                  <a:outerShdw blurRad="38100" dist="38100" dir="2700000" algn="tl">
                    <a:srgbClr val="000000">
                      <a:alpha val="43137"/>
                    </a:srgbClr>
                  </a:outerShdw>
                </a:effectLst>
                <a:latin typeface="+mn-lt"/>
              </a:rPr>
              <a:t>Wzrost </a:t>
            </a:r>
            <a:r>
              <a:rPr lang="pl-PL" sz="1800" dirty="0">
                <a:effectLst>
                  <a:outerShdw blurRad="38100" dist="38100" dir="2700000" algn="tl">
                    <a:srgbClr val="000000">
                      <a:alpha val="43137"/>
                    </a:srgbClr>
                  </a:outerShdw>
                </a:effectLst>
                <a:latin typeface="+mn-lt"/>
              </a:rPr>
              <a:t>atrakcyjności dziedzictwa naturalnego i kulturowego regionu poprzez powiązanie ze sobą infrastruktury turystycznej, wspólną promocję oraz zwiększenie stopnia transgranicznej znajomości wspólnej oferty turystycznej Parku Zdrojowego w Świnoujściu oraz </a:t>
            </a:r>
            <a:r>
              <a:rPr lang="pl-PL" sz="1800" dirty="0" err="1">
                <a:effectLst>
                  <a:outerShdw blurRad="38100" dist="38100" dir="2700000" algn="tl">
                    <a:srgbClr val="000000">
                      <a:alpha val="43137"/>
                    </a:srgbClr>
                  </a:outerShdw>
                </a:effectLst>
                <a:latin typeface="+mn-lt"/>
              </a:rPr>
              <a:t>Tierpark</a:t>
            </a:r>
            <a:r>
              <a:rPr lang="pl-PL" sz="1800" dirty="0">
                <a:effectLst>
                  <a:outerShdw blurRad="38100" dist="38100" dir="2700000" algn="tl">
                    <a:srgbClr val="000000">
                      <a:alpha val="43137"/>
                    </a:srgbClr>
                  </a:outerShdw>
                </a:effectLst>
                <a:latin typeface="+mn-lt"/>
              </a:rPr>
              <a:t> </a:t>
            </a:r>
            <a:r>
              <a:rPr lang="pl-PL" sz="1800" dirty="0" err="1">
                <a:effectLst>
                  <a:outerShdw blurRad="38100" dist="38100" dir="2700000" algn="tl">
                    <a:srgbClr val="000000">
                      <a:alpha val="43137"/>
                    </a:srgbClr>
                  </a:outerShdw>
                </a:effectLst>
                <a:latin typeface="+mn-lt"/>
              </a:rPr>
              <a:t>Greiswald</a:t>
            </a:r>
            <a:r>
              <a:rPr lang="pl-PL" sz="1800" dirty="0">
                <a:effectLst>
                  <a:outerShdw blurRad="38100" dist="38100" dir="2700000" algn="tl">
                    <a:srgbClr val="000000">
                      <a:alpha val="43137"/>
                    </a:srgbClr>
                  </a:outerShdw>
                </a:effectLst>
                <a:latin typeface="+mn-lt"/>
              </a:rPr>
              <a:t> </a:t>
            </a:r>
            <a:r>
              <a:rPr lang="pl-PL" sz="1800" dirty="0" err="1">
                <a:effectLst>
                  <a:outerShdw blurRad="38100" dist="38100" dir="2700000" algn="tl">
                    <a:srgbClr val="000000">
                      <a:alpha val="43137"/>
                    </a:srgbClr>
                  </a:outerShdw>
                </a:effectLst>
                <a:latin typeface="+mn-lt"/>
              </a:rPr>
              <a:t>e.V</a:t>
            </a:r>
            <a:r>
              <a:rPr lang="pl-PL" sz="1800" dirty="0">
                <a:effectLst>
                  <a:outerShdw blurRad="38100" dist="38100" dir="2700000" algn="tl">
                    <a:srgbClr val="000000">
                      <a:alpha val="43137"/>
                    </a:srgbClr>
                  </a:outerShdw>
                </a:effectLst>
                <a:latin typeface="+mn-lt"/>
              </a:rPr>
              <a:t>.</a:t>
            </a:r>
            <a:br>
              <a:rPr lang="pl-PL" sz="1800" dirty="0">
                <a:effectLst>
                  <a:outerShdw blurRad="38100" dist="38100" dir="2700000" algn="tl">
                    <a:srgbClr val="000000">
                      <a:alpha val="43137"/>
                    </a:srgbClr>
                  </a:outerShdw>
                </a:effectLst>
                <a:latin typeface="+mn-lt"/>
              </a:rPr>
            </a:br>
            <a:endParaRPr lang="pl-PL" sz="1800" dirty="0">
              <a:effectLst>
                <a:outerShdw blurRad="38100" dist="38100" dir="2700000" algn="tl">
                  <a:srgbClr val="000000">
                    <a:alpha val="43137"/>
                  </a:srgbClr>
                </a:outerShdw>
              </a:effectLst>
              <a:latin typeface="+mn-lt"/>
            </a:endParaRPr>
          </a:p>
        </p:txBody>
      </p:sp>
      <p:sp>
        <p:nvSpPr>
          <p:cNvPr id="3" name="Symbol zastępczy zawartości 2"/>
          <p:cNvSpPr>
            <a:spLocks noGrp="1"/>
          </p:cNvSpPr>
          <p:nvPr>
            <p:ph sz="half" idx="1"/>
          </p:nvPr>
        </p:nvSpPr>
        <p:spPr>
          <a:xfrm>
            <a:off x="370728" y="1407805"/>
            <a:ext cx="5220391" cy="2596747"/>
          </a:xfrm>
        </p:spPr>
        <p:txBody>
          <a:bodyPr>
            <a:noAutofit/>
          </a:bodyPr>
          <a:lstStyle/>
          <a:p>
            <a:pPr marL="0" indent="0">
              <a:buNone/>
            </a:pPr>
            <a:r>
              <a:rPr lang="pl-PL" sz="1800" b="1" dirty="0" smtClean="0"/>
              <a:t>Zadania </a:t>
            </a:r>
            <a:r>
              <a:rPr lang="pl-PL" sz="1800" b="1" dirty="0"/>
              <a:t>Świnoujścia:</a:t>
            </a:r>
          </a:p>
          <a:p>
            <a:r>
              <a:rPr lang="pl-PL" sz="1800" dirty="0"/>
              <a:t>Rewitalizacja sektora 1 Parku Zdrojowego – nowe alejki parkowe, budowa dawnych elementów parku (altana koncertowa, poidełko dla ptaków), działania dot. zieleni (w tym nowe nasadzenia), budowa placu zabaw, tablice edukacyjne dot. parku</a:t>
            </a:r>
          </a:p>
          <a:p>
            <a:r>
              <a:rPr lang="pl-PL" sz="1800" dirty="0"/>
              <a:t>Działania miękkie (</a:t>
            </a:r>
            <a:r>
              <a:rPr lang="pl-PL" sz="1800" dirty="0" err="1"/>
              <a:t>nieinwestycyjne</a:t>
            </a:r>
            <a:r>
              <a:rPr lang="pl-PL" sz="1800" dirty="0"/>
              <a:t>)</a:t>
            </a:r>
          </a:p>
          <a:p>
            <a:pPr marL="0" indent="0">
              <a:buNone/>
            </a:pPr>
            <a:endParaRPr lang="pl-PL" sz="1800" dirty="0"/>
          </a:p>
          <a:p>
            <a:pPr marL="0" indent="0">
              <a:buNone/>
            </a:pPr>
            <a:endParaRPr lang="pl-PL" sz="1800" dirty="0"/>
          </a:p>
        </p:txBody>
      </p:sp>
      <p:pic>
        <p:nvPicPr>
          <p:cNvPr id="8" name="Obraz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2407" y="1478077"/>
            <a:ext cx="5762681" cy="3264478"/>
          </a:xfrm>
          <a:prstGeom prst="rect">
            <a:avLst/>
          </a:prstGeom>
        </p:spPr>
      </p:pic>
      <p:pic>
        <p:nvPicPr>
          <p:cNvPr id="9" name="Obraz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525569"/>
            <a:ext cx="4325387" cy="2883591"/>
          </a:xfrm>
          <a:prstGeom prst="rect">
            <a:avLst/>
          </a:prstGeom>
        </p:spPr>
      </p:pic>
      <p:sp>
        <p:nvSpPr>
          <p:cNvPr id="12" name="pole tekstowe 11"/>
          <p:cNvSpPr txBox="1"/>
          <p:nvPr/>
        </p:nvSpPr>
        <p:spPr>
          <a:xfrm>
            <a:off x="6824749" y="5002606"/>
            <a:ext cx="4595553" cy="1200329"/>
          </a:xfrm>
          <a:prstGeom prst="rect">
            <a:avLst/>
          </a:prstGeom>
          <a:noFill/>
        </p:spPr>
        <p:txBody>
          <a:bodyPr wrap="square" rtlCol="0">
            <a:spAutoFit/>
          </a:bodyPr>
          <a:lstStyle/>
          <a:p>
            <a:r>
              <a:rPr lang="pl-PL" sz="2000" dirty="0"/>
              <a:t>Wartość </a:t>
            </a:r>
            <a:r>
              <a:rPr lang="pl-PL" sz="2000" dirty="0" smtClean="0"/>
              <a:t>projektu: </a:t>
            </a:r>
            <a:r>
              <a:rPr lang="pl-PL" sz="2400" b="1" dirty="0"/>
              <a:t>1,9 mln </a:t>
            </a:r>
            <a:r>
              <a:rPr lang="pl-PL" sz="2400" b="1" dirty="0"/>
              <a:t>€ </a:t>
            </a:r>
            <a:endParaRPr lang="pl-PL" b="1" dirty="0"/>
          </a:p>
          <a:p>
            <a:r>
              <a:rPr lang="pl-PL" sz="2000" dirty="0" smtClean="0"/>
              <a:t>Dofinansowanie: </a:t>
            </a:r>
            <a:r>
              <a:rPr lang="pl-PL" sz="2400" b="1" dirty="0"/>
              <a:t>1,3 mln </a:t>
            </a:r>
            <a:r>
              <a:rPr lang="pl-PL" sz="2400" b="1" dirty="0"/>
              <a:t>€ </a:t>
            </a:r>
          </a:p>
          <a:p>
            <a:r>
              <a:rPr lang="pl-PL" sz="2000" dirty="0" smtClean="0"/>
              <a:t>Realizacja</a:t>
            </a:r>
            <a:r>
              <a:rPr lang="pl-PL" sz="2000" dirty="0"/>
              <a:t>: </a:t>
            </a:r>
            <a:r>
              <a:rPr lang="pl-PL" sz="2400" b="1" dirty="0" smtClean="0"/>
              <a:t>2019-2022</a:t>
            </a:r>
            <a:endParaRPr lang="pl-PL" dirty="0"/>
          </a:p>
        </p:txBody>
      </p:sp>
      <p:pic>
        <p:nvPicPr>
          <p:cNvPr id="13" name="Obraz 12">
            <a:extLst>
              <a:ext uri="{FF2B5EF4-FFF2-40B4-BE49-F238E27FC236}">
                <a16:creationId xmlns:a16="http://schemas.microsoft.com/office/drawing/2014/main" id="{6CB42FCD-E316-5ADE-5A0C-D7F23D3CBCD1}"/>
              </a:ext>
            </a:extLst>
          </p:cNvPr>
          <p:cNvPicPr>
            <a:picLocks noChangeAspect="1"/>
          </p:cNvPicPr>
          <p:nvPr/>
        </p:nvPicPr>
        <p:blipFill>
          <a:blip r:embed="rId4"/>
          <a:stretch>
            <a:fillRect/>
          </a:stretch>
        </p:blipFill>
        <p:spPr>
          <a:xfrm>
            <a:off x="8853055" y="6093690"/>
            <a:ext cx="3266901" cy="650750"/>
          </a:xfrm>
          <a:prstGeom prst="rect">
            <a:avLst/>
          </a:prstGeom>
        </p:spPr>
      </p:pic>
      <p:pic>
        <p:nvPicPr>
          <p:cNvPr id="10" name="Obraz 9"/>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293887" y="5337339"/>
            <a:ext cx="530862" cy="530862"/>
          </a:xfrm>
          <a:prstGeom prst="rect">
            <a:avLst/>
          </a:prstGeom>
        </p:spPr>
      </p:pic>
      <p:sp>
        <p:nvSpPr>
          <p:cNvPr id="11" name="Prostokąt 10"/>
          <p:cNvSpPr/>
          <p:nvPr/>
        </p:nvSpPr>
        <p:spPr>
          <a:xfrm>
            <a:off x="91440" y="6409160"/>
            <a:ext cx="9360131"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Tree>
    <p:extLst>
      <p:ext uri="{BB962C8B-B14F-4D97-AF65-F5344CB8AC3E}">
        <p14:creationId xmlns:p14="http://schemas.microsoft.com/office/powerpoint/2010/main" val="3781470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2821F-D6B1-2224-1B3C-9B41B7E31A35}"/>
              </a:ext>
            </a:extLst>
          </p:cNvPr>
          <p:cNvSpPr>
            <a:spLocks noGrp="1"/>
          </p:cNvSpPr>
          <p:nvPr>
            <p:ph type="title"/>
          </p:nvPr>
        </p:nvSpPr>
        <p:spPr>
          <a:xfrm>
            <a:off x="0" y="-296878"/>
            <a:ext cx="12192000" cy="1195179"/>
          </a:xfrm>
        </p:spPr>
        <p:txBody>
          <a:bodyPr vert="horz" lIns="91440" tIns="45720" rIns="91440" bIns="45720" rtlCol="0" anchor="b">
            <a:normAutofit/>
          </a:bodyPr>
          <a:lstStyle/>
          <a:p>
            <a:pPr algn="ctr"/>
            <a:r>
              <a:rPr lang="en-US" sz="3600" b="1" dirty="0" err="1" smtClean="0">
                <a:effectLst>
                  <a:outerShdw blurRad="38100" dist="38100" dir="2700000" algn="tl">
                    <a:srgbClr val="000000">
                      <a:alpha val="43137"/>
                    </a:srgbClr>
                  </a:outerShdw>
                </a:effectLst>
                <a:latin typeface="+mn-lt"/>
              </a:rPr>
              <a:t>Korzyści</a:t>
            </a:r>
            <a:r>
              <a:rPr lang="en-US" sz="3600" b="1" dirty="0" smtClean="0">
                <a:effectLst>
                  <a:outerShdw blurRad="38100" dist="38100" dir="2700000" algn="tl">
                    <a:srgbClr val="000000">
                      <a:alpha val="43137"/>
                    </a:srgbClr>
                  </a:outerShdw>
                </a:effectLst>
                <a:latin typeface="+mn-lt"/>
              </a:rPr>
              <a:t> </a:t>
            </a:r>
            <a:r>
              <a:rPr lang="en-US" sz="3600" b="1" dirty="0" err="1">
                <a:effectLst>
                  <a:outerShdw blurRad="38100" dist="38100" dir="2700000" algn="tl">
                    <a:srgbClr val="000000">
                      <a:alpha val="43137"/>
                    </a:srgbClr>
                  </a:outerShdw>
                </a:effectLst>
                <a:latin typeface="+mn-lt"/>
              </a:rPr>
              <a:t>dla</a:t>
            </a:r>
            <a:r>
              <a:rPr lang="en-US" sz="3600" b="1" dirty="0">
                <a:effectLst>
                  <a:outerShdw blurRad="38100" dist="38100" dir="2700000" algn="tl">
                    <a:srgbClr val="000000">
                      <a:alpha val="43137"/>
                    </a:srgbClr>
                  </a:outerShdw>
                </a:effectLst>
                <a:latin typeface="+mn-lt"/>
              </a:rPr>
              <a:t> </a:t>
            </a:r>
            <a:r>
              <a:rPr lang="en-US" sz="3600" b="1" dirty="0" err="1">
                <a:effectLst>
                  <a:outerShdw blurRad="38100" dist="38100" dir="2700000" algn="tl">
                    <a:srgbClr val="000000">
                      <a:alpha val="43137"/>
                    </a:srgbClr>
                  </a:outerShdw>
                </a:effectLst>
                <a:latin typeface="+mn-lt"/>
              </a:rPr>
              <a:t>Świnoujścia</a:t>
            </a:r>
            <a:endParaRPr lang="en-US" sz="3600" b="1" dirty="0">
              <a:effectLst>
                <a:outerShdw blurRad="38100" dist="38100" dir="2700000" algn="tl">
                  <a:srgbClr val="000000">
                    <a:alpha val="43137"/>
                  </a:srgbClr>
                </a:outerShdw>
              </a:effectLst>
              <a:latin typeface="+mn-lt"/>
            </a:endParaRPr>
          </a:p>
        </p:txBody>
      </p:sp>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8562289" y="6074291"/>
            <a:ext cx="3532036" cy="706406"/>
          </a:xfrm>
          <a:prstGeom prst="rect">
            <a:avLst/>
          </a:prstGeom>
        </p:spPr>
      </p:pic>
      <p:sp>
        <p:nvSpPr>
          <p:cNvPr id="7" name="Prostokąt 6">
            <a:extLst>
              <a:ext uri="{FF2B5EF4-FFF2-40B4-BE49-F238E27FC236}">
                <a16:creationId xmlns:a16="http://schemas.microsoft.com/office/drawing/2014/main" id="{2A7CDF76-0052-570A-191B-963F50034C66}"/>
              </a:ext>
            </a:extLst>
          </p:cNvPr>
          <p:cNvSpPr/>
          <p:nvPr/>
        </p:nvSpPr>
        <p:spPr>
          <a:xfrm>
            <a:off x="392815" y="1413165"/>
            <a:ext cx="6747817" cy="3765664"/>
          </a:xfrm>
          <a:prstGeom prst="rect">
            <a:avLst/>
          </a:prstGeom>
        </p:spPr>
        <p:txBody>
          <a:bodyPr vert="horz" lIns="91440" tIns="45720" rIns="91440" bIns="45720" rtlCol="0">
            <a:normAutofit/>
          </a:bodyPr>
          <a:lstStyle/>
          <a:p>
            <a:pPr marL="342900" indent="-342900">
              <a:lnSpc>
                <a:spcPct val="90000"/>
              </a:lnSpc>
              <a:spcAft>
                <a:spcPts val="600"/>
              </a:spcAft>
              <a:buFont typeface="Arial" panose="020B0604020202020204" pitchFamily="34" charset="0"/>
              <a:buChar char="•"/>
            </a:pPr>
            <a:r>
              <a:rPr lang="pl-PL" sz="2200" dirty="0"/>
              <a:t>Przywracanie świetności Parkowi Zdrojowemu -  jednej z atrakcji turystycznych Świnoujścia </a:t>
            </a:r>
          </a:p>
          <a:p>
            <a:pPr marL="342900" indent="-342900">
              <a:lnSpc>
                <a:spcPct val="90000"/>
              </a:lnSpc>
              <a:spcAft>
                <a:spcPts val="600"/>
              </a:spcAft>
              <a:buFont typeface="Arial" panose="020B0604020202020204" pitchFamily="34" charset="0"/>
              <a:buChar char="•"/>
            </a:pPr>
            <a:r>
              <a:rPr lang="pl-PL" sz="2200" dirty="0"/>
              <a:t>Uporządkowanie zieleni, alejek parkowych,</a:t>
            </a:r>
          </a:p>
          <a:p>
            <a:pPr marL="342900" indent="-342900">
              <a:lnSpc>
                <a:spcPct val="90000"/>
              </a:lnSpc>
              <a:spcAft>
                <a:spcPts val="600"/>
              </a:spcAft>
              <a:buFont typeface="Arial" panose="020B0604020202020204" pitchFamily="34" charset="0"/>
              <a:buChar char="•"/>
            </a:pPr>
            <a:r>
              <a:rPr lang="pl-PL" sz="2200" dirty="0"/>
              <a:t>Nowe atrakcyjne miejsce dla mieszkańców, kuracjuszy – do wypoczynku, spacerów wśród drzew, uprawiania sportu ,</a:t>
            </a:r>
          </a:p>
          <a:p>
            <a:pPr marL="342900" indent="-342900">
              <a:lnSpc>
                <a:spcPct val="90000"/>
              </a:lnSpc>
              <a:spcAft>
                <a:spcPts val="600"/>
              </a:spcAft>
              <a:buFont typeface="Arial" panose="020B0604020202020204" pitchFamily="34" charset="0"/>
              <a:buChar char="•"/>
            </a:pPr>
            <a:r>
              <a:rPr lang="pl-PL" sz="2200" dirty="0"/>
              <a:t>Nowa przestrzeń kulturalna  - altana koncertowa,</a:t>
            </a:r>
          </a:p>
          <a:p>
            <a:pPr marL="342900" indent="-342900">
              <a:lnSpc>
                <a:spcPct val="90000"/>
              </a:lnSpc>
              <a:spcAft>
                <a:spcPts val="600"/>
              </a:spcAft>
              <a:buFont typeface="Arial" panose="020B0604020202020204" pitchFamily="34" charset="0"/>
              <a:buChar char="•"/>
            </a:pPr>
            <a:r>
              <a:rPr lang="pl-PL" sz="2200" dirty="0"/>
              <a:t>Plac zabaw dla dzieci,</a:t>
            </a:r>
          </a:p>
          <a:p>
            <a:pPr marL="342900" indent="-342900">
              <a:lnSpc>
                <a:spcPct val="90000"/>
              </a:lnSpc>
              <a:spcAft>
                <a:spcPts val="600"/>
              </a:spcAft>
              <a:buFont typeface="Arial" panose="020B0604020202020204" pitchFamily="34" charset="0"/>
              <a:buChar char="•"/>
            </a:pPr>
            <a:r>
              <a:rPr lang="pl-PL" sz="2200" dirty="0"/>
              <a:t>Zrealizowanie poza projektem: wybieg dla psów</a:t>
            </a:r>
            <a:r>
              <a:rPr lang="pl-PL" sz="2200" dirty="0" smtClean="0"/>
              <a:t>.</a:t>
            </a: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6812" y="3672429"/>
            <a:ext cx="3566138" cy="2377425"/>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6838" y="1215459"/>
            <a:ext cx="3539546" cy="2359697"/>
          </a:xfrm>
          <a:prstGeom prst="rect">
            <a:avLst/>
          </a:prstGeom>
        </p:spPr>
      </p:pic>
      <p:sp>
        <p:nvSpPr>
          <p:cNvPr id="11" name="Prostokąt 10"/>
          <p:cNvSpPr/>
          <p:nvPr/>
        </p:nvSpPr>
        <p:spPr>
          <a:xfrm>
            <a:off x="290942" y="6342658"/>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
        <p:nvSpPr>
          <p:cNvPr id="5" name="pole tekstowe 4"/>
          <p:cNvSpPr txBox="1"/>
          <p:nvPr/>
        </p:nvSpPr>
        <p:spPr>
          <a:xfrm>
            <a:off x="211983" y="4863212"/>
            <a:ext cx="7265324" cy="724814"/>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endParaRPr lang="pl-PL" sz="1900" dirty="0"/>
          </a:p>
          <a:p>
            <a:r>
              <a:rPr lang="pl-PL" sz="1900" b="1" dirty="0" smtClean="0"/>
              <a:t>W Parku Zdrojowym zrealizowano cztery  projekty </a:t>
            </a:r>
            <a:r>
              <a:rPr lang="pl-PL" sz="1900" b="1" dirty="0"/>
              <a:t>z </a:t>
            </a:r>
            <a:r>
              <a:rPr lang="pl-PL" sz="1900" b="1" dirty="0" smtClean="0"/>
              <a:t>dofinansowaniem </a:t>
            </a:r>
            <a:endParaRPr lang="pl-PL" sz="1900" b="1" dirty="0"/>
          </a:p>
        </p:txBody>
      </p:sp>
    </p:spTree>
    <p:extLst>
      <p:ext uri="{BB962C8B-B14F-4D97-AF65-F5344CB8AC3E}">
        <p14:creationId xmlns:p14="http://schemas.microsoft.com/office/powerpoint/2010/main" val="13476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a:extLst>
              <a:ext uri="{FF2B5EF4-FFF2-40B4-BE49-F238E27FC236}">
                <a16:creationId xmlns:a16="http://schemas.microsoft.com/office/drawing/2014/main" id="{8DEAAC7D-6B2E-C29E-75AC-F3CE7114FE1B}"/>
              </a:ext>
            </a:extLst>
          </p:cNvPr>
          <p:cNvSpPr>
            <a:spLocks noGrp="1"/>
          </p:cNvSpPr>
          <p:nvPr>
            <p:ph type="title"/>
          </p:nvPr>
        </p:nvSpPr>
        <p:spPr>
          <a:xfrm>
            <a:off x="0" y="-40897"/>
            <a:ext cx="12192000" cy="1325563"/>
          </a:xfrm>
        </p:spPr>
        <p:txBody>
          <a:bodyPr>
            <a:normAutofit/>
          </a:bodyPr>
          <a:lstStyle/>
          <a:p>
            <a:pPr algn="ctr"/>
            <a:r>
              <a:rPr lang="pl-PL" sz="4000" b="1" i="0" dirty="0">
                <a:solidFill>
                  <a:srgbClr val="2E2E2E"/>
                </a:solidFill>
                <a:effectLst>
                  <a:outerShdw blurRad="38100" dist="38100" dir="2700000" algn="tl">
                    <a:srgbClr val="000000">
                      <a:alpha val="43137"/>
                    </a:srgbClr>
                  </a:outerShdw>
                </a:effectLst>
                <a:latin typeface="+mn-lt"/>
              </a:rPr>
              <a:t>Trzy Przedszkola - Dw</a:t>
            </a:r>
            <a:r>
              <a:rPr lang="pl-PL" sz="4000" b="1" dirty="0">
                <a:solidFill>
                  <a:srgbClr val="2E2E2E"/>
                </a:solidFill>
                <a:effectLst>
                  <a:outerShdw blurRad="38100" dist="38100" dir="2700000" algn="tl">
                    <a:srgbClr val="000000">
                      <a:alpha val="43137"/>
                    </a:srgbClr>
                  </a:outerShdw>
                </a:effectLst>
                <a:latin typeface="+mn-lt"/>
              </a:rPr>
              <a:t>a Języki - Jedna Droga</a:t>
            </a:r>
            <a:endParaRPr lang="pl-PL" sz="4000" b="1" dirty="0">
              <a:effectLst>
                <a:outerShdw blurRad="38100" dist="38100" dir="2700000" algn="tl">
                  <a:srgbClr val="000000">
                    <a:alpha val="43137"/>
                  </a:srgbClr>
                </a:outerShdw>
              </a:effectLst>
              <a:latin typeface="+mn-lt"/>
            </a:endParaRPr>
          </a:p>
        </p:txBody>
      </p:sp>
      <p:sp>
        <p:nvSpPr>
          <p:cNvPr id="9" name="Symbol zastępczy zawartości 8">
            <a:extLst>
              <a:ext uri="{FF2B5EF4-FFF2-40B4-BE49-F238E27FC236}">
                <a16:creationId xmlns:a16="http://schemas.microsoft.com/office/drawing/2014/main" id="{13AC7956-A586-B7EC-ABE5-ED4233C63978}"/>
              </a:ext>
            </a:extLst>
          </p:cNvPr>
          <p:cNvSpPr>
            <a:spLocks noGrp="1"/>
          </p:cNvSpPr>
          <p:nvPr>
            <p:ph sz="half" idx="1"/>
          </p:nvPr>
        </p:nvSpPr>
        <p:spPr>
          <a:xfrm>
            <a:off x="320618" y="1221875"/>
            <a:ext cx="5181600" cy="4351338"/>
          </a:xfrm>
        </p:spPr>
        <p:txBody>
          <a:bodyPr>
            <a:noAutofit/>
          </a:bodyPr>
          <a:lstStyle/>
          <a:p>
            <a:pPr marL="0" indent="0" fontAlgn="base">
              <a:buNone/>
            </a:pPr>
            <a:r>
              <a:rPr lang="pl-PL" sz="2400" b="1" dirty="0"/>
              <a:t>Partnerzy Projektu</a:t>
            </a:r>
            <a:r>
              <a:rPr lang="pl-PL" sz="2400" b="1" dirty="0" smtClean="0"/>
              <a:t>:</a:t>
            </a:r>
          </a:p>
          <a:p>
            <a:pPr marL="0" indent="0" fontAlgn="base">
              <a:buNone/>
            </a:pPr>
            <a:endParaRPr lang="pl-PL" sz="2400" b="1" dirty="0"/>
          </a:p>
          <a:p>
            <a:pPr fontAlgn="base"/>
            <a:r>
              <a:rPr lang="pl-PL" sz="2400" b="0" i="0" dirty="0" err="1">
                <a:solidFill>
                  <a:srgbClr val="2E2E2E"/>
                </a:solidFill>
                <a:effectLst/>
              </a:rPr>
              <a:t>Volkssolidarität</a:t>
            </a:r>
            <a:r>
              <a:rPr lang="pl-PL" sz="2400" b="0" i="0" dirty="0">
                <a:solidFill>
                  <a:srgbClr val="2E2E2E"/>
                </a:solidFill>
                <a:effectLst/>
              </a:rPr>
              <a:t> Greifswald-</a:t>
            </a:r>
            <a:r>
              <a:rPr lang="pl-PL" sz="2400" b="0" i="0" dirty="0" err="1">
                <a:solidFill>
                  <a:srgbClr val="2E2E2E"/>
                </a:solidFill>
                <a:effectLst/>
              </a:rPr>
              <a:t>Ostvorpommern</a:t>
            </a:r>
            <a:r>
              <a:rPr lang="pl-PL" sz="2400" b="0" i="0" dirty="0">
                <a:solidFill>
                  <a:srgbClr val="2E2E2E"/>
                </a:solidFill>
                <a:effectLst/>
              </a:rPr>
              <a:t> </a:t>
            </a:r>
            <a:r>
              <a:rPr lang="pl-PL" sz="2400" b="0" i="0" dirty="0" err="1">
                <a:solidFill>
                  <a:srgbClr val="2E2E2E"/>
                </a:solidFill>
                <a:effectLst/>
              </a:rPr>
              <a:t>e.V</a:t>
            </a:r>
            <a:r>
              <a:rPr lang="pl-PL" sz="2400" b="0" i="0" dirty="0">
                <a:solidFill>
                  <a:srgbClr val="2E2E2E"/>
                </a:solidFill>
                <a:effectLst/>
              </a:rPr>
              <a:t>. </a:t>
            </a:r>
            <a:r>
              <a:rPr lang="pl-PL" sz="2400" dirty="0">
                <a:solidFill>
                  <a:srgbClr val="2E2E2E"/>
                </a:solidFill>
              </a:rPr>
              <a:t>(wiodący)</a:t>
            </a:r>
          </a:p>
          <a:p>
            <a:pPr fontAlgn="base"/>
            <a:r>
              <a:rPr lang="pl-PL" sz="2400" dirty="0">
                <a:solidFill>
                  <a:srgbClr val="2E2E2E"/>
                </a:solidFill>
              </a:rPr>
              <a:t>Gmina Miasto Świnoujście</a:t>
            </a:r>
          </a:p>
          <a:p>
            <a:pPr fontAlgn="base"/>
            <a:r>
              <a:rPr lang="pl-PL" sz="2400" b="0" i="0" dirty="0" err="1">
                <a:solidFill>
                  <a:srgbClr val="2E2E2E"/>
                </a:solidFill>
                <a:effectLst/>
              </a:rPr>
              <a:t>Christliches</a:t>
            </a:r>
            <a:r>
              <a:rPr lang="pl-PL" sz="2400" b="0" i="0" dirty="0">
                <a:solidFill>
                  <a:srgbClr val="2E2E2E"/>
                </a:solidFill>
                <a:effectLst/>
              </a:rPr>
              <a:t> </a:t>
            </a:r>
            <a:r>
              <a:rPr lang="pl-PL" sz="2400" b="0" i="0" dirty="0" err="1">
                <a:solidFill>
                  <a:srgbClr val="2E2E2E"/>
                </a:solidFill>
                <a:effectLst/>
              </a:rPr>
              <a:t>Jugenddorfwerk</a:t>
            </a:r>
            <a:r>
              <a:rPr lang="pl-PL" sz="2400" b="0" i="0" dirty="0">
                <a:solidFill>
                  <a:srgbClr val="2E2E2E"/>
                </a:solidFill>
                <a:effectLst/>
              </a:rPr>
              <a:t> </a:t>
            </a:r>
            <a:r>
              <a:rPr lang="pl-PL" sz="2400" b="0" i="0" dirty="0" err="1">
                <a:solidFill>
                  <a:srgbClr val="2E2E2E"/>
                </a:solidFill>
                <a:effectLst/>
              </a:rPr>
              <a:t>Deutschlands</a:t>
            </a:r>
            <a:r>
              <a:rPr lang="pl-PL" sz="2400" b="0" i="0" dirty="0">
                <a:solidFill>
                  <a:srgbClr val="2E2E2E"/>
                </a:solidFill>
                <a:effectLst/>
              </a:rPr>
              <a:t> </a:t>
            </a:r>
            <a:r>
              <a:rPr lang="pl-PL" sz="2400" b="0" i="0" dirty="0" err="1">
                <a:solidFill>
                  <a:srgbClr val="2E2E2E"/>
                </a:solidFill>
                <a:effectLst/>
              </a:rPr>
              <a:t>gemeinnütziger</a:t>
            </a:r>
            <a:r>
              <a:rPr lang="pl-PL" sz="2400" b="0" i="0" dirty="0">
                <a:solidFill>
                  <a:srgbClr val="2E2E2E"/>
                </a:solidFill>
                <a:effectLst/>
              </a:rPr>
              <a:t> </a:t>
            </a:r>
            <a:r>
              <a:rPr lang="pl-PL" sz="2400" b="0" i="0" dirty="0" err="1">
                <a:solidFill>
                  <a:srgbClr val="2E2E2E"/>
                </a:solidFill>
                <a:effectLst/>
              </a:rPr>
              <a:t>e.V</a:t>
            </a:r>
            <a:r>
              <a:rPr lang="pl-PL" sz="2400" b="0" i="0" dirty="0">
                <a:solidFill>
                  <a:srgbClr val="2E2E2E"/>
                </a:solidFill>
                <a:effectLst/>
              </a:rPr>
              <a:t>. (CJD</a:t>
            </a:r>
            <a:r>
              <a:rPr lang="pl-PL" sz="2400" b="0" i="0" dirty="0" smtClean="0">
                <a:solidFill>
                  <a:srgbClr val="2E2E2E"/>
                </a:solidFill>
                <a:effectLst/>
              </a:rPr>
              <a:t>)</a:t>
            </a:r>
          </a:p>
          <a:p>
            <a:pPr fontAlgn="base"/>
            <a:endParaRPr lang="pl-PL" sz="2400" dirty="0">
              <a:solidFill>
                <a:srgbClr val="2E2E2E"/>
              </a:solidFill>
            </a:endParaRPr>
          </a:p>
          <a:p>
            <a:pPr fontAlgn="base"/>
            <a:endParaRPr lang="pl-PL" sz="2400" b="0" i="0" dirty="0">
              <a:solidFill>
                <a:srgbClr val="2E2E2E"/>
              </a:solidFill>
              <a:effectLst/>
            </a:endParaRPr>
          </a:p>
          <a:p>
            <a:pPr marL="0" indent="0" algn="l" fontAlgn="base">
              <a:buNone/>
            </a:pPr>
            <a:r>
              <a:rPr lang="pl-PL" sz="2400" dirty="0" smtClean="0"/>
              <a:t>Powstały </a:t>
            </a:r>
            <a:r>
              <a:rPr lang="pl-PL" sz="2400" dirty="0"/>
              <a:t>nowoczesne przedszkola w </a:t>
            </a:r>
            <a:r>
              <a:rPr lang="pl-PL" sz="2400" dirty="0" err="1"/>
              <a:t>Zinnowitz</a:t>
            </a:r>
            <a:r>
              <a:rPr lang="pl-PL" sz="2400" dirty="0"/>
              <a:t>, Świnoujściu i </a:t>
            </a:r>
            <a:r>
              <a:rPr lang="pl-PL" sz="2400" dirty="0" err="1" smtClean="0"/>
              <a:t>Heringsdorfie</a:t>
            </a:r>
            <a:endParaRPr lang="pl-PL" sz="2400" dirty="0"/>
          </a:p>
        </p:txBody>
      </p:sp>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8744989" y="6277690"/>
            <a:ext cx="2593571" cy="516626"/>
          </a:xfrm>
          <a:prstGeom prst="rect">
            <a:avLst/>
          </a:prstGeom>
        </p:spPr>
      </p:pic>
      <p:pic>
        <p:nvPicPr>
          <p:cNvPr id="10244" name="Picture 4" descr="Brak dostępnego opisu zdjęcia.">
            <a:extLst>
              <a:ext uri="{FF2B5EF4-FFF2-40B4-BE49-F238E27FC236}">
                <a16:creationId xmlns:a16="http://schemas.microsoft.com/office/drawing/2014/main" id="{7879E0D0-9CED-A6BE-7CFC-8956BE76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955" y="1129292"/>
            <a:ext cx="3451628" cy="229964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76742EA1-4020-A247-3FA4-0094D17923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7029" y="1098232"/>
            <a:ext cx="3451629" cy="2299312"/>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descr="Dzieci grające w bloki">
            <a:extLst>
              <a:ext uri="{FF2B5EF4-FFF2-40B4-BE49-F238E27FC236}">
                <a16:creationId xmlns:a16="http://schemas.microsoft.com/office/drawing/2014/main" id="{98ED6448-B55E-1969-9AE1-53E36C081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9864" y="3010819"/>
            <a:ext cx="2804885" cy="1872003"/>
          </a:xfrm>
          <a:prstGeom prst="rect">
            <a:avLst/>
          </a:prstGeom>
        </p:spPr>
      </p:pic>
      <p:sp>
        <p:nvSpPr>
          <p:cNvPr id="10" name="Prostokąt 9"/>
          <p:cNvSpPr/>
          <p:nvPr/>
        </p:nvSpPr>
        <p:spPr>
          <a:xfrm>
            <a:off x="207816" y="6362417"/>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
        <p:nvSpPr>
          <p:cNvPr id="11" name="pole tekstowe 10"/>
          <p:cNvSpPr txBox="1"/>
          <p:nvPr/>
        </p:nvSpPr>
        <p:spPr>
          <a:xfrm>
            <a:off x="7504102" y="5035982"/>
            <a:ext cx="4595553" cy="1200329"/>
          </a:xfrm>
          <a:prstGeom prst="rect">
            <a:avLst/>
          </a:prstGeom>
          <a:noFill/>
        </p:spPr>
        <p:txBody>
          <a:bodyPr wrap="square" rtlCol="0">
            <a:spAutoFit/>
          </a:bodyPr>
          <a:lstStyle/>
          <a:p>
            <a:r>
              <a:rPr lang="pl-PL" sz="2000" dirty="0"/>
              <a:t>Wartość </a:t>
            </a:r>
            <a:r>
              <a:rPr lang="pl-PL" sz="2000" dirty="0" smtClean="0"/>
              <a:t>projektu: </a:t>
            </a:r>
            <a:r>
              <a:rPr lang="pl-PL" sz="2400" b="1" dirty="0" smtClean="0"/>
              <a:t>3,4 </a:t>
            </a:r>
            <a:r>
              <a:rPr lang="pl-PL" sz="2400" b="1" dirty="0"/>
              <a:t>mln </a:t>
            </a:r>
            <a:r>
              <a:rPr lang="pl-PL" sz="2400" b="1" dirty="0"/>
              <a:t>€ </a:t>
            </a:r>
            <a:endParaRPr lang="pl-PL" b="1" dirty="0"/>
          </a:p>
          <a:p>
            <a:r>
              <a:rPr lang="pl-PL" sz="2000" dirty="0" smtClean="0"/>
              <a:t>Dofinansowanie: </a:t>
            </a:r>
            <a:r>
              <a:rPr lang="pl-PL" sz="2400" b="1" dirty="0" smtClean="0"/>
              <a:t>1,2 </a:t>
            </a:r>
            <a:r>
              <a:rPr lang="pl-PL" sz="2400" b="1" dirty="0"/>
              <a:t>mln </a:t>
            </a:r>
            <a:r>
              <a:rPr lang="pl-PL" sz="2400" b="1" dirty="0"/>
              <a:t>€ </a:t>
            </a:r>
          </a:p>
          <a:p>
            <a:r>
              <a:rPr lang="pl-PL" sz="2000" dirty="0" smtClean="0"/>
              <a:t>Realizacja</a:t>
            </a:r>
            <a:r>
              <a:rPr lang="pl-PL" sz="2000" dirty="0"/>
              <a:t>: </a:t>
            </a:r>
            <a:r>
              <a:rPr lang="pl-PL" sz="2400" b="1" dirty="0" smtClean="0"/>
              <a:t>2018-2022</a:t>
            </a:r>
            <a:endParaRPr lang="pl-PL" dirty="0"/>
          </a:p>
        </p:txBody>
      </p:sp>
      <p:pic>
        <p:nvPicPr>
          <p:cNvPr id="12" name="Obraz 11"/>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65849" y="5392389"/>
            <a:ext cx="530862" cy="530862"/>
          </a:xfrm>
          <a:prstGeom prst="rect">
            <a:avLst/>
          </a:prstGeom>
        </p:spPr>
      </p:pic>
    </p:spTree>
    <p:extLst>
      <p:ext uri="{BB962C8B-B14F-4D97-AF65-F5344CB8AC3E}">
        <p14:creationId xmlns:p14="http://schemas.microsoft.com/office/powerpoint/2010/main" val="36191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3A91195-3E0E-1913-3041-CEAFACB24ADE}"/>
              </a:ext>
            </a:extLst>
          </p:cNvPr>
          <p:cNvSpPr>
            <a:spLocks noGrp="1"/>
          </p:cNvSpPr>
          <p:nvPr>
            <p:ph type="title"/>
          </p:nvPr>
        </p:nvSpPr>
        <p:spPr>
          <a:xfrm>
            <a:off x="7521128" y="-143622"/>
            <a:ext cx="4670872" cy="1899912"/>
          </a:xfrm>
        </p:spPr>
        <p:txBody>
          <a:bodyPr vert="horz" lIns="91440" tIns="45720" rIns="91440" bIns="45720" rtlCol="0" anchor="ctr">
            <a:normAutofit/>
          </a:bodyPr>
          <a:lstStyle/>
          <a:p>
            <a:pPr algn="ctr"/>
            <a:r>
              <a:rPr lang="en-US" sz="3100" b="1" dirty="0">
                <a:effectLst>
                  <a:outerShdw blurRad="38100" dist="38100" dir="2700000" algn="tl">
                    <a:srgbClr val="000000">
                      <a:alpha val="43137"/>
                    </a:srgbClr>
                  </a:outerShdw>
                </a:effectLst>
                <a:latin typeface="+mn-lt"/>
              </a:rPr>
              <a:t>Przedszkole </a:t>
            </a:r>
            <a:r>
              <a:rPr lang="pl-PL" sz="3100" b="1" dirty="0" smtClean="0">
                <a:effectLst>
                  <a:outerShdw blurRad="38100" dist="38100" dir="2700000" algn="tl">
                    <a:srgbClr val="000000">
                      <a:alpha val="43137"/>
                    </a:srgbClr>
                  </a:outerShdw>
                </a:effectLst>
                <a:latin typeface="+mn-lt"/>
              </a:rPr>
              <a:t>„Tęcza” </a:t>
            </a:r>
            <a:r>
              <a:rPr lang="en-US" sz="3100" b="1" dirty="0" smtClean="0">
                <a:effectLst>
                  <a:outerShdw blurRad="38100" dist="38100" dir="2700000" algn="tl">
                    <a:srgbClr val="000000">
                      <a:alpha val="43137"/>
                    </a:srgbClr>
                  </a:outerShdw>
                </a:effectLst>
                <a:latin typeface="+mn-lt"/>
              </a:rPr>
              <a:t>w </a:t>
            </a:r>
            <a:r>
              <a:rPr lang="en-US" sz="3100" b="1" dirty="0" err="1" smtClean="0">
                <a:effectLst>
                  <a:outerShdw blurRad="38100" dist="38100" dir="2700000" algn="tl">
                    <a:srgbClr val="000000">
                      <a:alpha val="43137"/>
                    </a:srgbClr>
                  </a:outerShdw>
                </a:effectLst>
                <a:latin typeface="+mn-lt"/>
              </a:rPr>
              <a:t>Świnoujściu</a:t>
            </a:r>
            <a:endParaRPr lang="en-US" sz="3100" b="1" dirty="0">
              <a:effectLst>
                <a:outerShdw blurRad="38100" dist="38100" dir="2700000" algn="tl">
                  <a:srgbClr val="000000">
                    <a:alpha val="43137"/>
                  </a:srgbClr>
                </a:outerShdw>
              </a:effectLst>
              <a:latin typeface="+mn-lt"/>
            </a:endParaRPr>
          </a:p>
        </p:txBody>
      </p:sp>
      <p:sp>
        <p:nvSpPr>
          <p:cNvPr id="5" name="Symbol zastępczy zawartości 4">
            <a:extLst>
              <a:ext uri="{FF2B5EF4-FFF2-40B4-BE49-F238E27FC236}">
                <a16:creationId xmlns:a16="http://schemas.microsoft.com/office/drawing/2014/main" id="{BFF9F3D6-E916-CF12-62DB-BB37C373B449}"/>
              </a:ext>
            </a:extLst>
          </p:cNvPr>
          <p:cNvSpPr>
            <a:spLocks noGrp="1"/>
          </p:cNvSpPr>
          <p:nvPr>
            <p:ph sz="half" idx="1"/>
          </p:nvPr>
        </p:nvSpPr>
        <p:spPr>
          <a:xfrm>
            <a:off x="7422904" y="1233807"/>
            <a:ext cx="4472515" cy="4997731"/>
          </a:xfrm>
        </p:spPr>
        <p:txBody>
          <a:bodyPr vert="horz" lIns="91440" tIns="45720" rIns="91440" bIns="45720" rtlCol="0">
            <a:normAutofit fontScale="85000" lnSpcReduction="20000"/>
          </a:bodyPr>
          <a:lstStyle/>
          <a:p>
            <a:pPr marL="0" indent="0" fontAlgn="base">
              <a:buNone/>
            </a:pPr>
            <a:r>
              <a:rPr lang="en-US" sz="2300" dirty="0"/>
              <a:t/>
            </a:r>
            <a:br>
              <a:rPr lang="en-US" sz="2300" dirty="0"/>
            </a:br>
            <a:r>
              <a:rPr lang="en-US" sz="2300" b="0" i="0" dirty="0" err="1">
                <a:effectLst/>
              </a:rPr>
              <a:t>Powierzchnia</a:t>
            </a:r>
            <a:r>
              <a:rPr lang="en-US" sz="2300" b="0" i="0" dirty="0">
                <a:effectLst/>
              </a:rPr>
              <a:t> </a:t>
            </a:r>
            <a:r>
              <a:rPr lang="en-US" sz="2300" b="0" i="0" dirty="0" err="1">
                <a:effectLst/>
              </a:rPr>
              <a:t>użytkowa</a:t>
            </a:r>
            <a:r>
              <a:rPr lang="pl-PL" sz="2300" b="0" i="0" dirty="0">
                <a:effectLst/>
              </a:rPr>
              <a:t> budynku</a:t>
            </a:r>
            <a:r>
              <a:rPr lang="en-US" sz="2300" b="0" i="0" dirty="0">
                <a:effectLst/>
              </a:rPr>
              <a:t> – </a:t>
            </a:r>
            <a:r>
              <a:rPr lang="en-US" sz="2300" b="0" i="0" dirty="0" err="1">
                <a:effectLst/>
              </a:rPr>
              <a:t>ponad</a:t>
            </a:r>
            <a:r>
              <a:rPr lang="en-US" sz="2300" b="0" i="0" dirty="0">
                <a:effectLst/>
              </a:rPr>
              <a:t> </a:t>
            </a:r>
            <a:r>
              <a:rPr lang="pl-PL" sz="2300" b="0" i="0" dirty="0">
                <a:effectLst/>
              </a:rPr>
              <a:t>2414 m2</a:t>
            </a:r>
            <a:endParaRPr lang="en-US" sz="2300" b="0" i="0" dirty="0">
              <a:effectLst/>
            </a:endParaRPr>
          </a:p>
          <a:p>
            <a:pPr marL="0" indent="0" fontAlgn="base">
              <a:buNone/>
            </a:pPr>
            <a:r>
              <a:rPr lang="en-US" sz="2300" dirty="0"/>
              <a:t/>
            </a:r>
            <a:br>
              <a:rPr lang="en-US" sz="2300" dirty="0"/>
            </a:br>
            <a:r>
              <a:rPr lang="en-US" sz="2300" b="1" i="0" dirty="0" smtClean="0">
                <a:effectLst/>
              </a:rPr>
              <a:t>8 </a:t>
            </a:r>
            <a:r>
              <a:rPr lang="pl-PL" sz="2300" b="1" dirty="0"/>
              <a:t>s</a:t>
            </a:r>
            <a:r>
              <a:rPr lang="en-US" sz="2300" b="1" i="0" dirty="0" smtClean="0">
                <a:effectLst/>
              </a:rPr>
              <a:t>al </a:t>
            </a:r>
            <a:r>
              <a:rPr lang="en-US" sz="2300" b="1" i="0" dirty="0" err="1">
                <a:effectLst/>
              </a:rPr>
              <a:t>dydaktycznych</a:t>
            </a:r>
            <a:r>
              <a:rPr lang="en-US" sz="2300" b="1" i="0" dirty="0">
                <a:effectLst/>
              </a:rPr>
              <a:t> </a:t>
            </a:r>
            <a:r>
              <a:rPr lang="en-US" sz="2300" b="0" i="0" dirty="0">
                <a:effectLst/>
              </a:rPr>
              <a:t>– </a:t>
            </a:r>
            <a:r>
              <a:rPr lang="en-US" sz="2300" b="0" i="0" dirty="0" err="1">
                <a:effectLst/>
              </a:rPr>
              <a:t>każda</a:t>
            </a:r>
            <a:r>
              <a:rPr lang="en-US" sz="2300" b="0" i="0" dirty="0">
                <a:effectLst/>
              </a:rPr>
              <a:t> z </a:t>
            </a:r>
            <a:r>
              <a:rPr lang="en-US" sz="2300" b="0" i="0" dirty="0" err="1">
                <a:effectLst/>
              </a:rPr>
              <a:t>dostępem</a:t>
            </a:r>
            <a:r>
              <a:rPr lang="en-US" sz="2300" b="0" i="0" dirty="0">
                <a:effectLst/>
              </a:rPr>
              <a:t> do </a:t>
            </a:r>
            <a:r>
              <a:rPr lang="en-US" sz="2300" b="0" i="0" dirty="0" err="1">
                <a:effectLst/>
              </a:rPr>
              <a:t>szatni</a:t>
            </a:r>
            <a:r>
              <a:rPr lang="en-US" sz="2300" b="0" i="0" dirty="0">
                <a:effectLst/>
              </a:rPr>
              <a:t>, </a:t>
            </a:r>
            <a:r>
              <a:rPr lang="en-US" sz="2300" b="0" i="0" dirty="0" err="1">
                <a:effectLst/>
              </a:rPr>
              <a:t>łazienką</a:t>
            </a:r>
            <a:r>
              <a:rPr lang="en-US" sz="2300" b="0" i="0" dirty="0">
                <a:effectLst/>
              </a:rPr>
              <a:t> </a:t>
            </a:r>
            <a:r>
              <a:rPr lang="en-US" sz="2300" b="0" i="0" dirty="0" err="1">
                <a:effectLst/>
              </a:rPr>
              <a:t>oraz</a:t>
            </a:r>
            <a:r>
              <a:rPr lang="en-US" sz="2300" b="0" i="0" dirty="0">
                <a:effectLst/>
              </a:rPr>
              <a:t> </a:t>
            </a:r>
            <a:r>
              <a:rPr lang="en-US" sz="2300" b="0" i="0" dirty="0" err="1">
                <a:effectLst/>
              </a:rPr>
              <a:t>magazynem</a:t>
            </a:r>
            <a:r>
              <a:rPr lang="en-US" sz="2300" b="0" i="0" dirty="0">
                <a:effectLst/>
              </a:rPr>
              <a:t> </a:t>
            </a:r>
            <a:r>
              <a:rPr lang="en-US" sz="2300" b="0" i="0" dirty="0" err="1">
                <a:effectLst/>
              </a:rPr>
              <a:t>leżaków</a:t>
            </a:r>
            <a:endParaRPr lang="en-US" sz="2300" b="0" i="0" dirty="0">
              <a:effectLst/>
            </a:endParaRPr>
          </a:p>
          <a:p>
            <a:pPr marL="0" indent="0" fontAlgn="base">
              <a:buNone/>
            </a:pPr>
            <a:r>
              <a:rPr lang="en-US" sz="2300" b="1" i="0" dirty="0" err="1">
                <a:effectLst/>
              </a:rPr>
              <a:t>Duża</a:t>
            </a:r>
            <a:r>
              <a:rPr lang="en-US" sz="2300" b="1" i="0" dirty="0">
                <a:effectLst/>
              </a:rPr>
              <a:t> </a:t>
            </a:r>
            <a:r>
              <a:rPr lang="en-US" sz="2300" b="1" i="0" dirty="0" err="1">
                <a:effectLst/>
              </a:rPr>
              <a:t>sala</a:t>
            </a:r>
            <a:r>
              <a:rPr lang="en-US" sz="2300" b="1" i="0" dirty="0">
                <a:effectLst/>
              </a:rPr>
              <a:t> </a:t>
            </a:r>
            <a:r>
              <a:rPr lang="en-US" sz="2300" b="1" i="0" dirty="0" err="1">
                <a:effectLst/>
              </a:rPr>
              <a:t>gimnastyczna</a:t>
            </a:r>
            <a:r>
              <a:rPr lang="en-US" sz="2300" b="1" i="0" dirty="0">
                <a:effectLst/>
              </a:rPr>
              <a:t> </a:t>
            </a:r>
            <a:r>
              <a:rPr lang="en-US" sz="2300" b="0" i="0" dirty="0">
                <a:effectLst/>
              </a:rPr>
              <a:t>z </a:t>
            </a:r>
            <a:r>
              <a:rPr lang="en-US" sz="2300" b="0" i="0" dirty="0" err="1">
                <a:effectLst/>
              </a:rPr>
              <a:t>widownią</a:t>
            </a:r>
            <a:r>
              <a:rPr lang="en-US" sz="2300" b="0" i="0" dirty="0">
                <a:effectLst/>
              </a:rPr>
              <a:t> </a:t>
            </a:r>
            <a:r>
              <a:rPr lang="en-US" sz="2300" b="0" i="0" dirty="0" err="1">
                <a:effectLst/>
              </a:rPr>
              <a:t>na</a:t>
            </a:r>
            <a:r>
              <a:rPr lang="en-US" sz="2300" b="0" i="0" dirty="0">
                <a:effectLst/>
              </a:rPr>
              <a:t> 200 </a:t>
            </a:r>
            <a:r>
              <a:rPr lang="en-US" sz="2300" b="0" i="0" dirty="0" err="1">
                <a:effectLst/>
              </a:rPr>
              <a:t>miejsc</a:t>
            </a:r>
            <a:r>
              <a:rPr lang="en-US" sz="2300" b="0" i="0" dirty="0">
                <a:effectLst/>
              </a:rPr>
              <a:t> </a:t>
            </a:r>
            <a:r>
              <a:rPr lang="en-US" sz="2300" b="0" i="0" dirty="0" err="1">
                <a:effectLst/>
              </a:rPr>
              <a:t>i</a:t>
            </a:r>
            <a:r>
              <a:rPr lang="en-US" sz="2300" b="0" i="0" dirty="0">
                <a:effectLst/>
              </a:rPr>
              <a:t> </a:t>
            </a:r>
            <a:r>
              <a:rPr lang="en-US" sz="2300" b="0" i="0" dirty="0" err="1">
                <a:effectLst/>
              </a:rPr>
              <a:t>magazynkiem</a:t>
            </a:r>
            <a:endParaRPr lang="en-US" sz="2300" b="0" i="0" dirty="0">
              <a:effectLst/>
            </a:endParaRPr>
          </a:p>
          <a:p>
            <a:pPr marL="0" indent="0" fontAlgn="base">
              <a:buNone/>
            </a:pPr>
            <a:r>
              <a:rPr lang="pl-PL" sz="2300" b="1" dirty="0"/>
              <a:t>Specjalistyczne gabinety </a:t>
            </a:r>
            <a:r>
              <a:rPr lang="pl-PL" sz="2300" dirty="0"/>
              <a:t>– rehabilitacyjny, logopedyczny,</a:t>
            </a:r>
            <a:r>
              <a:rPr lang="en-US" sz="2300" b="0" i="0" dirty="0">
                <a:effectLst/>
              </a:rPr>
              <a:t> </a:t>
            </a:r>
            <a:r>
              <a:rPr lang="en-US" sz="2300" b="0" i="0" dirty="0" err="1">
                <a:effectLst/>
              </a:rPr>
              <a:t>sala</a:t>
            </a:r>
            <a:r>
              <a:rPr lang="en-US" sz="2300" b="0" i="0" dirty="0">
                <a:effectLst/>
              </a:rPr>
              <a:t> </a:t>
            </a:r>
            <a:r>
              <a:rPr lang="en-US" sz="2300" b="0" i="0" dirty="0" err="1">
                <a:effectLst/>
              </a:rPr>
              <a:t>doświadczania</a:t>
            </a:r>
            <a:r>
              <a:rPr lang="en-US" sz="2300" b="0" i="0" dirty="0">
                <a:effectLst/>
              </a:rPr>
              <a:t> </a:t>
            </a:r>
            <a:r>
              <a:rPr lang="en-US" sz="2300" b="0" i="0" dirty="0" err="1">
                <a:effectLst/>
              </a:rPr>
              <a:t>świata</a:t>
            </a:r>
            <a:r>
              <a:rPr lang="en-US" sz="2300" b="0" i="0" dirty="0">
                <a:effectLst/>
              </a:rPr>
              <a:t>, </a:t>
            </a:r>
            <a:r>
              <a:rPr lang="en-US" sz="2300" b="0" i="0" dirty="0" err="1">
                <a:effectLst/>
              </a:rPr>
              <a:t>sala</a:t>
            </a:r>
            <a:r>
              <a:rPr lang="en-US" sz="2300" b="0" i="0" dirty="0">
                <a:effectLst/>
              </a:rPr>
              <a:t> </a:t>
            </a:r>
            <a:r>
              <a:rPr lang="en-US" sz="2300" b="0" i="0" dirty="0" err="1">
                <a:effectLst/>
              </a:rPr>
              <a:t>komputerowa</a:t>
            </a:r>
            <a:endParaRPr lang="en-US" sz="2300" b="0" i="0" dirty="0">
              <a:effectLst/>
            </a:endParaRPr>
          </a:p>
          <a:p>
            <a:pPr marL="0" indent="0" fontAlgn="base">
              <a:buNone/>
            </a:pPr>
            <a:r>
              <a:rPr lang="en-US" sz="2300" b="1" dirty="0" err="1"/>
              <a:t>Zaplecze</a:t>
            </a:r>
            <a:r>
              <a:rPr lang="en-US" sz="2300" b="1" dirty="0"/>
              <a:t> </a:t>
            </a:r>
            <a:r>
              <a:rPr lang="pl-PL" sz="2300" dirty="0"/>
              <a:t>administracyjno-</a:t>
            </a:r>
            <a:r>
              <a:rPr lang="en-US" sz="2300" dirty="0" err="1"/>
              <a:t>gospodarcze</a:t>
            </a:r>
            <a:endParaRPr lang="en-US" sz="2300" b="0" i="0" dirty="0">
              <a:effectLst/>
            </a:endParaRPr>
          </a:p>
          <a:p>
            <a:pPr marL="0" indent="0" fontAlgn="base">
              <a:buNone/>
            </a:pPr>
            <a:r>
              <a:rPr lang="en-US" sz="2300" b="1" i="0" dirty="0" err="1">
                <a:effectLst/>
              </a:rPr>
              <a:t>Boisko</a:t>
            </a:r>
            <a:r>
              <a:rPr lang="en-US" sz="2300" b="0" i="0" dirty="0">
                <a:effectLst/>
              </a:rPr>
              <a:t> do </a:t>
            </a:r>
            <a:r>
              <a:rPr lang="en-US" sz="2300" b="0" i="0" dirty="0" err="1">
                <a:effectLst/>
              </a:rPr>
              <a:t>gier</a:t>
            </a:r>
            <a:r>
              <a:rPr lang="en-US" sz="2300" b="0" i="0" dirty="0">
                <a:effectLst/>
              </a:rPr>
              <a:t>, </a:t>
            </a:r>
            <a:r>
              <a:rPr lang="en-US" sz="2300" b="0" i="0" dirty="0" err="1">
                <a:effectLst/>
              </a:rPr>
              <a:t>plac</a:t>
            </a:r>
            <a:r>
              <a:rPr lang="en-US" sz="2300" b="0" i="0" dirty="0">
                <a:effectLst/>
              </a:rPr>
              <a:t> </a:t>
            </a:r>
            <a:r>
              <a:rPr lang="en-US" sz="2300" b="0" i="0" dirty="0" err="1">
                <a:effectLst/>
              </a:rPr>
              <a:t>zabaw</a:t>
            </a:r>
            <a:r>
              <a:rPr lang="en-US" sz="2300" b="0" i="0" dirty="0">
                <a:effectLst/>
              </a:rPr>
              <a:t> z </a:t>
            </a:r>
            <a:r>
              <a:rPr lang="en-US" sz="2300" b="0" i="0" dirty="0" err="1">
                <a:effectLst/>
              </a:rPr>
              <a:t>wydzielonymi</a:t>
            </a:r>
            <a:r>
              <a:rPr lang="en-US" sz="2300" b="0" i="0" dirty="0">
                <a:effectLst/>
              </a:rPr>
              <a:t> </a:t>
            </a:r>
            <a:r>
              <a:rPr lang="en-US" sz="2300" b="0" i="0" dirty="0" err="1">
                <a:effectLst/>
              </a:rPr>
              <a:t>strefami</a:t>
            </a:r>
            <a:r>
              <a:rPr lang="en-US" sz="2300" b="0" i="0" dirty="0">
                <a:effectLst/>
              </a:rPr>
              <a:t> </a:t>
            </a:r>
            <a:r>
              <a:rPr lang="en-US" sz="2300" b="0" i="0" dirty="0" err="1">
                <a:effectLst/>
              </a:rPr>
              <a:t>i</a:t>
            </a:r>
            <a:r>
              <a:rPr lang="en-US" sz="2300" b="0" i="0" dirty="0">
                <a:effectLst/>
              </a:rPr>
              <a:t>  z </a:t>
            </a:r>
            <a:r>
              <a:rPr lang="en-US" sz="2300" b="0" i="0" dirty="0" err="1">
                <a:effectLst/>
              </a:rPr>
              <a:t>górką</a:t>
            </a:r>
            <a:r>
              <a:rPr lang="en-US" sz="2300" b="0" i="0" dirty="0">
                <a:effectLst/>
              </a:rPr>
              <a:t> </a:t>
            </a:r>
            <a:r>
              <a:rPr lang="en-US" sz="2300" b="0" i="0" dirty="0" err="1">
                <a:effectLst/>
              </a:rPr>
              <a:t>saneczkową</a:t>
            </a:r>
            <a:endParaRPr lang="en-US" sz="2300" b="0" i="0" dirty="0">
              <a:effectLst/>
            </a:endParaRPr>
          </a:p>
          <a:p>
            <a:pPr marL="0" indent="0">
              <a:buNone/>
            </a:pPr>
            <a:r>
              <a:rPr lang="en-US" sz="2300" b="1" dirty="0" err="1"/>
              <a:t>Budynek</a:t>
            </a:r>
            <a:r>
              <a:rPr lang="en-US" sz="2300" b="1" dirty="0"/>
              <a:t> </a:t>
            </a:r>
            <a:r>
              <a:rPr lang="en-US" sz="2300" b="1" dirty="0" err="1"/>
              <a:t>proekologiczny</a:t>
            </a:r>
            <a:r>
              <a:rPr lang="pl-PL" sz="2300" b="1" dirty="0"/>
              <a:t> – materiały energooszczędne, zastosowano także m.in. system </a:t>
            </a:r>
            <a:r>
              <a:rPr lang="en-US" sz="2300" b="1" dirty="0" err="1"/>
              <a:t>odzysk</a:t>
            </a:r>
            <a:r>
              <a:rPr lang="pl-PL" sz="2300" b="1" dirty="0"/>
              <a:t>u</a:t>
            </a:r>
            <a:r>
              <a:rPr lang="en-US" sz="2300" b="1" dirty="0"/>
              <a:t> </a:t>
            </a:r>
            <a:r>
              <a:rPr lang="en-US" sz="2300" b="1" dirty="0" err="1"/>
              <a:t>ciepła</a:t>
            </a:r>
            <a:endParaRPr lang="en-US" sz="2300" b="1" dirty="0"/>
          </a:p>
        </p:txBody>
      </p:sp>
      <p:pic>
        <p:nvPicPr>
          <p:cNvPr id="16386" name="Picture 2">
            <a:extLst>
              <a:ext uri="{FF2B5EF4-FFF2-40B4-BE49-F238E27FC236}">
                <a16:creationId xmlns:a16="http://schemas.microsoft.com/office/drawing/2014/main" id="{50BFD574-09A7-2854-B8E4-95956F202D8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5436"/>
          <a:stretch/>
        </p:blipFill>
        <p:spPr bwMode="auto">
          <a:xfrm>
            <a:off x="220307" y="806334"/>
            <a:ext cx="7007289" cy="4969772"/>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CB42FCD-E316-5ADE-5A0C-D7F23D3CBCD1}"/>
              </a:ext>
            </a:extLst>
          </p:cNvPr>
          <p:cNvPicPr>
            <a:picLocks noChangeAspect="1"/>
          </p:cNvPicPr>
          <p:nvPr/>
        </p:nvPicPr>
        <p:blipFill>
          <a:blip r:embed="rId3"/>
          <a:stretch>
            <a:fillRect/>
          </a:stretch>
        </p:blipFill>
        <p:spPr>
          <a:xfrm>
            <a:off x="9590511" y="6341374"/>
            <a:ext cx="2593571" cy="516626"/>
          </a:xfrm>
          <a:prstGeom prst="rect">
            <a:avLst/>
          </a:prstGeom>
        </p:spPr>
      </p:pic>
      <p:sp>
        <p:nvSpPr>
          <p:cNvPr id="8" name="Prostokąt 7"/>
          <p:cNvSpPr/>
          <p:nvPr/>
        </p:nvSpPr>
        <p:spPr>
          <a:xfrm>
            <a:off x="133000" y="6502569"/>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Tree>
    <p:extLst>
      <p:ext uri="{BB962C8B-B14F-4D97-AF65-F5344CB8AC3E}">
        <p14:creationId xmlns:p14="http://schemas.microsoft.com/office/powerpoint/2010/main" val="374745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a:extLst>
              <a:ext uri="{FF2B5EF4-FFF2-40B4-BE49-F238E27FC236}">
                <a16:creationId xmlns:a16="http://schemas.microsoft.com/office/drawing/2014/main" id="{8DEAAC7D-6B2E-C29E-75AC-F3CE7114FE1B}"/>
              </a:ext>
            </a:extLst>
          </p:cNvPr>
          <p:cNvSpPr>
            <a:spLocks noGrp="1"/>
          </p:cNvSpPr>
          <p:nvPr>
            <p:ph type="title"/>
          </p:nvPr>
        </p:nvSpPr>
        <p:spPr>
          <a:xfrm>
            <a:off x="914400" y="88008"/>
            <a:ext cx="10515600" cy="1325563"/>
          </a:xfrm>
        </p:spPr>
        <p:txBody>
          <a:bodyPr>
            <a:normAutofit/>
          </a:bodyPr>
          <a:lstStyle/>
          <a:p>
            <a:pPr algn="ctr"/>
            <a:r>
              <a:rPr lang="pl-PL" sz="2400" b="1" i="0" dirty="0">
                <a:solidFill>
                  <a:srgbClr val="2E2E2E"/>
                </a:solidFill>
                <a:effectLst>
                  <a:outerShdw blurRad="38100" dist="38100" dir="2700000" algn="tl">
                    <a:srgbClr val="000000">
                      <a:alpha val="43137"/>
                    </a:srgbClr>
                  </a:outerShdw>
                </a:effectLst>
                <a:latin typeface="+mn-lt"/>
              </a:rPr>
              <a:t>Doprowadzenie rurociągu tłocznego ścieków sanitarnych Gminy </a:t>
            </a:r>
            <a:r>
              <a:rPr lang="pl-PL" sz="2400" b="1" i="0" dirty="0" err="1">
                <a:solidFill>
                  <a:srgbClr val="2E2E2E"/>
                </a:solidFill>
                <a:effectLst>
                  <a:outerShdw blurRad="38100" dist="38100" dir="2700000" algn="tl">
                    <a:srgbClr val="000000">
                      <a:alpha val="43137"/>
                    </a:srgbClr>
                  </a:outerShdw>
                </a:effectLst>
                <a:latin typeface="+mn-lt"/>
              </a:rPr>
              <a:t>Heringsdorf</a:t>
            </a:r>
            <a:r>
              <a:rPr lang="pl-PL" sz="2400" b="1" i="0" dirty="0">
                <a:solidFill>
                  <a:srgbClr val="2E2E2E"/>
                </a:solidFill>
                <a:effectLst>
                  <a:outerShdw blurRad="38100" dist="38100" dir="2700000" algn="tl">
                    <a:srgbClr val="000000">
                      <a:alpha val="43137"/>
                    </a:srgbClr>
                  </a:outerShdw>
                </a:effectLst>
                <a:latin typeface="+mn-lt"/>
              </a:rPr>
              <a:t> do oczyszczalni ścieków w Świnoujściu – odcinki budowy nr 2/2 i </a:t>
            </a:r>
            <a:r>
              <a:rPr lang="pl-PL" sz="2400" b="1" i="0" dirty="0" smtClean="0">
                <a:solidFill>
                  <a:srgbClr val="2E2E2E"/>
                </a:solidFill>
                <a:effectLst>
                  <a:outerShdw blurRad="38100" dist="38100" dir="2700000" algn="tl">
                    <a:srgbClr val="000000">
                      <a:alpha val="43137"/>
                    </a:srgbClr>
                  </a:outerShdw>
                </a:effectLst>
                <a:latin typeface="+mn-lt"/>
              </a:rPr>
              <a:t>2/3</a:t>
            </a:r>
            <a:br>
              <a:rPr lang="pl-PL" sz="2400" b="1" i="0" dirty="0" smtClean="0">
                <a:solidFill>
                  <a:srgbClr val="2E2E2E"/>
                </a:solidFill>
                <a:effectLst>
                  <a:outerShdw blurRad="38100" dist="38100" dir="2700000" algn="tl">
                    <a:srgbClr val="000000">
                      <a:alpha val="43137"/>
                    </a:srgbClr>
                  </a:outerShdw>
                </a:effectLst>
                <a:latin typeface="+mn-lt"/>
              </a:rPr>
            </a:br>
            <a:r>
              <a:rPr lang="pl-PL" sz="2400" b="1" dirty="0" smtClean="0">
                <a:solidFill>
                  <a:srgbClr val="2E2E2E"/>
                </a:solidFill>
                <a:effectLst>
                  <a:outerShdw blurRad="38100" dist="38100" dir="2700000" algn="tl">
                    <a:srgbClr val="000000">
                      <a:alpha val="43137"/>
                    </a:srgbClr>
                  </a:outerShdw>
                </a:effectLst>
                <a:latin typeface="+mn-lt"/>
              </a:rPr>
              <a:t>2010 rok</a:t>
            </a:r>
            <a:endParaRPr lang="pl-PL" sz="2400" b="1" dirty="0">
              <a:effectLst>
                <a:outerShdw blurRad="38100" dist="38100" dir="2700000" algn="tl">
                  <a:srgbClr val="000000">
                    <a:alpha val="43137"/>
                  </a:srgbClr>
                </a:outerShdw>
              </a:effectLst>
              <a:latin typeface="+mn-lt"/>
            </a:endParaRPr>
          </a:p>
        </p:txBody>
      </p:sp>
      <p:sp>
        <p:nvSpPr>
          <p:cNvPr id="9" name="Symbol zastępczy zawartości 8">
            <a:extLst>
              <a:ext uri="{FF2B5EF4-FFF2-40B4-BE49-F238E27FC236}">
                <a16:creationId xmlns:a16="http://schemas.microsoft.com/office/drawing/2014/main" id="{13AC7956-A586-B7EC-ABE5-ED4233C63978}"/>
              </a:ext>
            </a:extLst>
          </p:cNvPr>
          <p:cNvSpPr>
            <a:spLocks noGrp="1"/>
          </p:cNvSpPr>
          <p:nvPr>
            <p:ph sz="half" idx="1"/>
          </p:nvPr>
        </p:nvSpPr>
        <p:spPr>
          <a:xfrm>
            <a:off x="422564" y="1666539"/>
            <a:ext cx="5181600" cy="4351338"/>
          </a:xfrm>
        </p:spPr>
        <p:txBody>
          <a:bodyPr>
            <a:normAutofit fontScale="92500" lnSpcReduction="20000"/>
          </a:bodyPr>
          <a:lstStyle/>
          <a:p>
            <a:pPr algn="l" fontAlgn="base"/>
            <a:r>
              <a:rPr lang="pl-PL" sz="2000" dirty="0"/>
              <a:t>Partnerzy: </a:t>
            </a:r>
            <a:r>
              <a:rPr lang="pl-PL" sz="2000" b="0" i="0" dirty="0" err="1">
                <a:solidFill>
                  <a:srgbClr val="2E2E2E"/>
                </a:solidFill>
                <a:effectLst/>
              </a:rPr>
              <a:t>Zweckverband</a:t>
            </a:r>
            <a:r>
              <a:rPr lang="pl-PL" sz="2000" b="0" i="0" dirty="0">
                <a:solidFill>
                  <a:srgbClr val="2E2E2E"/>
                </a:solidFill>
                <a:effectLst/>
              </a:rPr>
              <a:t> </a:t>
            </a:r>
            <a:r>
              <a:rPr lang="pl-PL" sz="2000" b="0" i="0" dirty="0" err="1">
                <a:solidFill>
                  <a:srgbClr val="2E2E2E"/>
                </a:solidFill>
                <a:effectLst/>
              </a:rPr>
              <a:t>Wasserversorgung</a:t>
            </a:r>
            <a:r>
              <a:rPr lang="pl-PL" sz="2000" b="0" i="0" dirty="0">
                <a:solidFill>
                  <a:srgbClr val="2E2E2E"/>
                </a:solidFill>
                <a:effectLst/>
              </a:rPr>
              <a:t> </a:t>
            </a:r>
            <a:r>
              <a:rPr lang="pl-PL" sz="2000" b="0" i="0" dirty="0" err="1">
                <a:solidFill>
                  <a:srgbClr val="2E2E2E"/>
                </a:solidFill>
                <a:effectLst/>
              </a:rPr>
              <a:t>und</a:t>
            </a:r>
            <a:r>
              <a:rPr lang="pl-PL" sz="2000" b="0" i="0" dirty="0">
                <a:solidFill>
                  <a:srgbClr val="2E2E2E"/>
                </a:solidFill>
                <a:effectLst/>
              </a:rPr>
              <a:t> </a:t>
            </a:r>
            <a:r>
              <a:rPr lang="pl-PL" sz="2000" b="0" i="0" dirty="0" err="1">
                <a:solidFill>
                  <a:srgbClr val="2E2E2E"/>
                </a:solidFill>
                <a:effectLst/>
              </a:rPr>
              <a:t>Abwasserbeseitigung</a:t>
            </a:r>
            <a:r>
              <a:rPr lang="pl-PL" sz="2000" b="0" i="0" dirty="0">
                <a:solidFill>
                  <a:srgbClr val="2E2E2E"/>
                </a:solidFill>
                <a:effectLst/>
              </a:rPr>
              <a:t> INSEL USEDOM, </a:t>
            </a:r>
            <a:r>
              <a:rPr lang="pl-PL" sz="2000" b="0" i="0" dirty="0" err="1">
                <a:solidFill>
                  <a:srgbClr val="2E2E2E"/>
                </a:solidFill>
                <a:effectLst/>
              </a:rPr>
              <a:t>Ückeritz</a:t>
            </a:r>
            <a:r>
              <a:rPr lang="pl-PL" sz="2000" b="0" i="0" dirty="0">
                <a:solidFill>
                  <a:srgbClr val="2E2E2E"/>
                </a:solidFill>
                <a:effectLst/>
              </a:rPr>
              <a:t> - Partner Wiodący</a:t>
            </a:r>
          </a:p>
          <a:p>
            <a:pPr algn="l" fontAlgn="base"/>
            <a:r>
              <a:rPr lang="pl-PL" sz="2000" b="0" i="0" dirty="0">
                <a:solidFill>
                  <a:srgbClr val="2E2E2E"/>
                </a:solidFill>
                <a:effectLst/>
              </a:rPr>
              <a:t>Gmina Miasto Świnoujście</a:t>
            </a:r>
          </a:p>
          <a:p>
            <a:pPr algn="l" fontAlgn="base"/>
            <a:r>
              <a:rPr lang="pl-PL" sz="2000" b="0" i="0" dirty="0">
                <a:solidFill>
                  <a:srgbClr val="2E2E2E"/>
                </a:solidFill>
                <a:effectLst/>
              </a:rPr>
              <a:t>Zakład Wodociągów i Kanalizacji Sp. z o.o. w Świnoujściu  </a:t>
            </a:r>
          </a:p>
          <a:p>
            <a:pPr marL="0" indent="0" algn="l" fontAlgn="base">
              <a:buNone/>
            </a:pPr>
            <a:r>
              <a:rPr lang="pl-PL" sz="2000" dirty="0"/>
              <a:t>Projekt bez udziału finansowego Miasta. </a:t>
            </a:r>
          </a:p>
          <a:p>
            <a:pPr marL="0" indent="0">
              <a:buNone/>
            </a:pPr>
            <a:r>
              <a:rPr lang="pl-PL" sz="2000" dirty="0"/>
              <a:t>Cel: poprawa stanu środowiska poprzez uregulowanie gospodarki ściekowej wyspy Uznam</a:t>
            </a:r>
          </a:p>
          <a:p>
            <a:pPr marL="0" indent="0">
              <a:buNone/>
            </a:pPr>
            <a:endParaRPr lang="pl-PL" sz="2000" dirty="0"/>
          </a:p>
          <a:p>
            <a:pPr marL="0" indent="0">
              <a:buNone/>
            </a:pPr>
            <a:r>
              <a:rPr lang="pl-PL" sz="2000" dirty="0"/>
              <a:t>Sama oczyszczalnia  ścieków została zbudowana przy współpracy polsko-niemieckiej </a:t>
            </a:r>
          </a:p>
          <a:p>
            <a:pPr marL="0" indent="0">
              <a:buNone/>
            </a:pPr>
            <a:r>
              <a:rPr lang="pl-PL" sz="2000" dirty="0"/>
              <a:t>RFN przekazało na ten cel 20 mln DM (sprzęt) + środków pożyczki z Narodowego Funduszu Ochrony Środowiska</a:t>
            </a:r>
          </a:p>
        </p:txBody>
      </p:sp>
      <p:pic>
        <p:nvPicPr>
          <p:cNvPr id="6148" name="Picture 4">
            <a:extLst>
              <a:ext uri="{FF2B5EF4-FFF2-40B4-BE49-F238E27FC236}">
                <a16:creationId xmlns:a16="http://schemas.microsoft.com/office/drawing/2014/main" id="{1297C0A5-E445-C612-DAEF-CC94BFBE9E2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487218"/>
            <a:ext cx="5733010" cy="4299758"/>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3"/>
          <a:stretch>
            <a:fillRect/>
          </a:stretch>
        </p:blipFill>
        <p:spPr>
          <a:xfrm>
            <a:off x="8744989" y="6277690"/>
            <a:ext cx="2593571" cy="516626"/>
          </a:xfrm>
          <a:prstGeom prst="rect">
            <a:avLst/>
          </a:prstGeom>
        </p:spPr>
      </p:pic>
      <p:sp>
        <p:nvSpPr>
          <p:cNvPr id="7" name="Prostokąt 6">
            <a:extLst>
              <a:ext uri="{FF2B5EF4-FFF2-40B4-BE49-F238E27FC236}">
                <a16:creationId xmlns:a16="http://schemas.microsoft.com/office/drawing/2014/main" id="{2A7CDF76-0052-570A-191B-963F50034C66}"/>
              </a:ext>
            </a:extLst>
          </p:cNvPr>
          <p:cNvSpPr/>
          <p:nvPr/>
        </p:nvSpPr>
        <p:spPr>
          <a:xfrm>
            <a:off x="482136" y="6351337"/>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Tree>
    <p:extLst>
      <p:ext uri="{BB962C8B-B14F-4D97-AF65-F5344CB8AC3E}">
        <p14:creationId xmlns:p14="http://schemas.microsoft.com/office/powerpoint/2010/main" val="410881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D6446E19-5B6E-BDB8-6985-6D51BB4D5420}"/>
              </a:ext>
            </a:extLst>
          </p:cNvPr>
          <p:cNvSpPr>
            <a:spLocks noGrp="1"/>
          </p:cNvSpPr>
          <p:nvPr>
            <p:ph type="title"/>
          </p:nvPr>
        </p:nvSpPr>
        <p:spPr>
          <a:xfrm>
            <a:off x="5648819" y="308344"/>
            <a:ext cx="6267564" cy="1128344"/>
          </a:xfrm>
        </p:spPr>
        <p:txBody>
          <a:bodyPr vert="horz" lIns="91440" tIns="45720" rIns="91440" bIns="45720" rtlCol="0" anchor="ctr">
            <a:noAutofit/>
          </a:bodyPr>
          <a:lstStyle/>
          <a:p>
            <a:pPr algn="ctr"/>
            <a:r>
              <a:rPr lang="en-US" sz="2800" b="1" kern="1200" dirty="0" err="1">
                <a:solidFill>
                  <a:schemeClr val="tx1"/>
                </a:solidFill>
                <a:effectLst>
                  <a:outerShdw blurRad="38100" dist="38100" dir="2700000" algn="tl">
                    <a:srgbClr val="000000">
                      <a:alpha val="43137"/>
                    </a:srgbClr>
                  </a:outerShdw>
                </a:effectLst>
                <a:latin typeface="+mn-lt"/>
                <a:ea typeface="+mj-ea"/>
                <a:cs typeface="+mj-cs"/>
              </a:rPr>
              <a:t>Infrastrukturalne</a:t>
            </a:r>
            <a:r>
              <a:rPr lang="en-US" sz="2800" b="1" kern="1200" dirty="0">
                <a:solidFill>
                  <a:schemeClr val="tx1"/>
                </a:solidFill>
                <a:effectLst>
                  <a:outerShdw blurRad="38100" dist="38100" dir="2700000" algn="tl">
                    <a:srgbClr val="000000">
                      <a:alpha val="43137"/>
                    </a:srgbClr>
                  </a:outerShdw>
                </a:effectLst>
                <a:latin typeface="+mn-lt"/>
                <a:ea typeface="+mj-ea"/>
                <a:cs typeface="+mj-cs"/>
              </a:rPr>
              <a:t> </a:t>
            </a:r>
            <a:r>
              <a:rPr lang="en-US" sz="2800" b="1" kern="1200" dirty="0" err="1">
                <a:solidFill>
                  <a:schemeClr val="tx1"/>
                </a:solidFill>
                <a:effectLst>
                  <a:outerShdw blurRad="38100" dist="38100" dir="2700000" algn="tl">
                    <a:srgbClr val="000000">
                      <a:alpha val="43137"/>
                    </a:srgbClr>
                  </a:outerShdw>
                </a:effectLst>
                <a:latin typeface="+mn-lt"/>
                <a:ea typeface="+mj-ea"/>
                <a:cs typeface="+mj-cs"/>
              </a:rPr>
              <a:t>projekty</a:t>
            </a:r>
            <a:r>
              <a:rPr lang="en-US" sz="2800" b="1" kern="1200" dirty="0">
                <a:solidFill>
                  <a:schemeClr val="tx1"/>
                </a:solidFill>
                <a:effectLst>
                  <a:outerShdw blurRad="38100" dist="38100" dir="2700000" algn="tl">
                    <a:srgbClr val="000000">
                      <a:alpha val="43137"/>
                    </a:srgbClr>
                  </a:outerShdw>
                </a:effectLst>
                <a:latin typeface="+mn-lt"/>
                <a:ea typeface="+mj-ea"/>
                <a:cs typeface="+mj-cs"/>
              </a:rPr>
              <a:t> </a:t>
            </a:r>
            <a:r>
              <a:rPr lang="pl-PL" sz="2800" b="1" kern="1200" dirty="0">
                <a:solidFill>
                  <a:schemeClr val="tx1"/>
                </a:solidFill>
                <a:effectLst>
                  <a:outerShdw blurRad="38100" dist="38100" dir="2700000" algn="tl">
                    <a:srgbClr val="000000">
                      <a:alpha val="43137"/>
                    </a:srgbClr>
                  </a:outerShdw>
                </a:effectLst>
                <a:latin typeface="+mn-lt"/>
                <a:ea typeface="+mj-ea"/>
                <a:cs typeface="+mj-cs"/>
              </a:rPr>
              <a:t/>
            </a:r>
            <a:br>
              <a:rPr lang="pl-PL" sz="2800" b="1" kern="1200" dirty="0">
                <a:solidFill>
                  <a:schemeClr val="tx1"/>
                </a:solidFill>
                <a:effectLst>
                  <a:outerShdw blurRad="38100" dist="38100" dir="2700000" algn="tl">
                    <a:srgbClr val="000000">
                      <a:alpha val="43137"/>
                    </a:srgbClr>
                  </a:outerShdw>
                </a:effectLst>
                <a:latin typeface="+mn-lt"/>
                <a:ea typeface="+mj-ea"/>
                <a:cs typeface="+mj-cs"/>
              </a:rPr>
            </a:br>
            <a:r>
              <a:rPr lang="en-US" sz="2800" b="1" kern="1200" dirty="0" err="1">
                <a:solidFill>
                  <a:schemeClr val="tx1"/>
                </a:solidFill>
                <a:effectLst>
                  <a:outerShdw blurRad="38100" dist="38100" dir="2700000" algn="tl">
                    <a:srgbClr val="000000">
                      <a:alpha val="43137"/>
                    </a:srgbClr>
                  </a:outerShdw>
                </a:effectLst>
                <a:latin typeface="+mn-lt"/>
                <a:ea typeface="+mj-ea"/>
                <a:cs typeface="+mj-cs"/>
              </a:rPr>
              <a:t>polsko</a:t>
            </a:r>
            <a:r>
              <a:rPr lang="en-US" sz="2800" b="1" kern="1200" dirty="0">
                <a:solidFill>
                  <a:schemeClr val="tx1"/>
                </a:solidFill>
                <a:effectLst>
                  <a:outerShdw blurRad="38100" dist="38100" dir="2700000" algn="tl">
                    <a:srgbClr val="000000">
                      <a:alpha val="43137"/>
                    </a:srgbClr>
                  </a:outerShdw>
                </a:effectLst>
                <a:latin typeface="+mn-lt"/>
                <a:ea typeface="+mj-ea"/>
                <a:cs typeface="+mj-cs"/>
              </a:rPr>
              <a:t> – </a:t>
            </a:r>
            <a:r>
              <a:rPr lang="en-US" sz="2800" b="1" kern="1200" dirty="0" err="1">
                <a:solidFill>
                  <a:schemeClr val="tx1"/>
                </a:solidFill>
                <a:effectLst>
                  <a:outerShdw blurRad="38100" dist="38100" dir="2700000" algn="tl">
                    <a:srgbClr val="000000">
                      <a:alpha val="43137"/>
                    </a:srgbClr>
                  </a:outerShdw>
                </a:effectLst>
                <a:latin typeface="+mn-lt"/>
                <a:ea typeface="+mj-ea"/>
                <a:cs typeface="+mj-cs"/>
              </a:rPr>
              <a:t>niemieckie</a:t>
            </a:r>
            <a:r>
              <a:rPr lang="en-US" sz="2800" b="1" kern="1200" dirty="0">
                <a:solidFill>
                  <a:schemeClr val="tx1"/>
                </a:solidFill>
                <a:effectLst>
                  <a:outerShdw blurRad="38100" dist="38100" dir="2700000" algn="tl">
                    <a:srgbClr val="000000">
                      <a:alpha val="43137"/>
                    </a:srgbClr>
                  </a:outerShdw>
                </a:effectLst>
                <a:latin typeface="+mn-lt"/>
                <a:ea typeface="+mj-ea"/>
                <a:cs typeface="+mj-cs"/>
              </a:rPr>
              <a:t> </a:t>
            </a:r>
            <a:r>
              <a:rPr lang="pl-PL" sz="2800" b="1" kern="1200" dirty="0">
                <a:solidFill>
                  <a:schemeClr val="tx1"/>
                </a:solidFill>
                <a:effectLst>
                  <a:outerShdw blurRad="38100" dist="38100" dir="2700000" algn="tl">
                    <a:srgbClr val="000000">
                      <a:alpha val="43137"/>
                    </a:srgbClr>
                  </a:outerShdw>
                </a:effectLst>
                <a:latin typeface="+mn-lt"/>
                <a:ea typeface="+mj-ea"/>
                <a:cs typeface="+mj-cs"/>
              </a:rPr>
              <a:t/>
            </a:r>
            <a:br>
              <a:rPr lang="pl-PL" sz="2800" b="1" kern="1200" dirty="0">
                <a:solidFill>
                  <a:schemeClr val="tx1"/>
                </a:solidFill>
                <a:effectLst>
                  <a:outerShdw blurRad="38100" dist="38100" dir="2700000" algn="tl">
                    <a:srgbClr val="000000">
                      <a:alpha val="43137"/>
                    </a:srgbClr>
                  </a:outerShdw>
                </a:effectLst>
                <a:latin typeface="+mn-lt"/>
                <a:ea typeface="+mj-ea"/>
                <a:cs typeface="+mj-cs"/>
              </a:rPr>
            </a:br>
            <a:r>
              <a:rPr lang="en-US" sz="2800" b="1" kern="1200" dirty="0" err="1">
                <a:solidFill>
                  <a:schemeClr val="tx1"/>
                </a:solidFill>
                <a:effectLst>
                  <a:outerShdw blurRad="38100" dist="38100" dir="2700000" algn="tl">
                    <a:srgbClr val="000000">
                      <a:alpha val="43137"/>
                    </a:srgbClr>
                  </a:outerShdw>
                </a:effectLst>
                <a:latin typeface="+mn-lt"/>
                <a:ea typeface="+mj-ea"/>
                <a:cs typeface="+mj-cs"/>
              </a:rPr>
              <a:t>zrealizowane</a:t>
            </a:r>
            <a:r>
              <a:rPr lang="en-US" sz="2800" b="1" kern="1200" dirty="0">
                <a:solidFill>
                  <a:schemeClr val="tx1"/>
                </a:solidFill>
                <a:effectLst>
                  <a:outerShdw blurRad="38100" dist="38100" dir="2700000" algn="tl">
                    <a:srgbClr val="000000">
                      <a:alpha val="43137"/>
                    </a:srgbClr>
                  </a:outerShdw>
                </a:effectLst>
                <a:latin typeface="+mn-lt"/>
                <a:ea typeface="+mj-ea"/>
                <a:cs typeface="+mj-cs"/>
              </a:rPr>
              <a:t> w </a:t>
            </a:r>
            <a:r>
              <a:rPr lang="en-US" sz="2800" b="1" kern="1200" dirty="0" err="1">
                <a:solidFill>
                  <a:schemeClr val="tx1"/>
                </a:solidFill>
                <a:effectLst>
                  <a:outerShdw blurRad="38100" dist="38100" dir="2700000" algn="tl">
                    <a:srgbClr val="000000">
                      <a:alpha val="43137"/>
                    </a:srgbClr>
                  </a:outerShdw>
                </a:effectLst>
                <a:latin typeface="+mn-lt"/>
                <a:ea typeface="+mj-ea"/>
                <a:cs typeface="+mj-cs"/>
              </a:rPr>
              <a:t>Świnoujściu</a:t>
            </a:r>
            <a:r>
              <a:rPr lang="pl-PL" sz="2800" b="1" kern="1200" dirty="0">
                <a:solidFill>
                  <a:schemeClr val="tx1"/>
                </a:solidFill>
                <a:effectLst>
                  <a:outerShdw blurRad="38100" dist="38100" dir="2700000" algn="tl">
                    <a:srgbClr val="000000">
                      <a:alpha val="43137"/>
                    </a:srgbClr>
                  </a:outerShdw>
                </a:effectLst>
                <a:latin typeface="+mn-lt"/>
                <a:ea typeface="+mj-ea"/>
                <a:cs typeface="+mj-cs"/>
              </a:rPr>
              <a:t> w latach </a:t>
            </a:r>
            <a:r>
              <a:rPr lang="pl-PL" sz="2800" b="1" kern="1200" dirty="0" smtClean="0">
                <a:solidFill>
                  <a:schemeClr val="tx1"/>
                </a:solidFill>
                <a:effectLst>
                  <a:outerShdw blurRad="38100" dist="38100" dir="2700000" algn="tl">
                    <a:srgbClr val="000000">
                      <a:alpha val="43137"/>
                    </a:srgbClr>
                  </a:outerShdw>
                </a:effectLst>
                <a:latin typeface="+mn-lt"/>
                <a:ea typeface="+mj-ea"/>
                <a:cs typeface="+mj-cs"/>
              </a:rPr>
              <a:t/>
            </a:r>
            <a:br>
              <a:rPr lang="pl-PL" sz="2800" b="1" kern="1200" dirty="0" smtClean="0">
                <a:solidFill>
                  <a:schemeClr val="tx1"/>
                </a:solidFill>
                <a:effectLst>
                  <a:outerShdw blurRad="38100" dist="38100" dir="2700000" algn="tl">
                    <a:srgbClr val="000000">
                      <a:alpha val="43137"/>
                    </a:srgbClr>
                  </a:outerShdw>
                </a:effectLst>
                <a:latin typeface="+mn-lt"/>
                <a:ea typeface="+mj-ea"/>
                <a:cs typeface="+mj-cs"/>
              </a:rPr>
            </a:br>
            <a:r>
              <a:rPr lang="pl-PL" sz="2800" b="1" kern="1200" dirty="0" smtClean="0">
                <a:solidFill>
                  <a:schemeClr val="tx1"/>
                </a:solidFill>
                <a:effectLst>
                  <a:outerShdw blurRad="38100" dist="38100" dir="2700000" algn="tl">
                    <a:srgbClr val="000000">
                      <a:alpha val="43137"/>
                    </a:srgbClr>
                  </a:outerShdw>
                </a:effectLst>
                <a:latin typeface="+mn-lt"/>
                <a:ea typeface="+mj-ea"/>
                <a:cs typeface="+mj-cs"/>
              </a:rPr>
              <a:t>2007-2022</a:t>
            </a:r>
            <a:endParaRPr lang="en-US" sz="2800" b="1" kern="1200" dirty="0">
              <a:solidFill>
                <a:schemeClr val="tx1"/>
              </a:solidFill>
              <a:effectLst>
                <a:outerShdw blurRad="38100" dist="38100" dir="2700000" algn="tl">
                  <a:srgbClr val="000000">
                    <a:alpha val="43137"/>
                  </a:srgbClr>
                </a:outerShdw>
              </a:effectLst>
              <a:latin typeface="+mn-lt"/>
              <a:ea typeface="+mj-ea"/>
              <a:cs typeface="+mj-cs"/>
            </a:endParaRPr>
          </a:p>
        </p:txBody>
      </p:sp>
      <p:pic>
        <p:nvPicPr>
          <p:cNvPr id="43" name="Symbol zastępczy zawartości 42" descr="Obraz zawierający mapa&#10;&#10;Opis wygenerowany automatycznie">
            <a:extLst>
              <a:ext uri="{FF2B5EF4-FFF2-40B4-BE49-F238E27FC236}">
                <a16:creationId xmlns:a16="http://schemas.microsoft.com/office/drawing/2014/main" id="{FE82FE1B-8767-BBCC-B888-A18B1D3D1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21" y="385293"/>
            <a:ext cx="5818040" cy="50875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Symbol zastępczy tekstu 6">
            <a:extLst>
              <a:ext uri="{FF2B5EF4-FFF2-40B4-BE49-F238E27FC236}">
                <a16:creationId xmlns:a16="http://schemas.microsoft.com/office/drawing/2014/main" id="{CB3B90A3-B1B3-4765-B3C1-8AEDEEDE289F}"/>
              </a:ext>
            </a:extLst>
          </p:cNvPr>
          <p:cNvSpPr>
            <a:spLocks noGrp="1"/>
          </p:cNvSpPr>
          <p:nvPr>
            <p:ph type="body" sz="half" idx="2"/>
          </p:nvPr>
        </p:nvSpPr>
        <p:spPr>
          <a:xfrm>
            <a:off x="5894961" y="1559091"/>
            <a:ext cx="6201182" cy="5285312"/>
          </a:xfrm>
        </p:spPr>
        <p:txBody>
          <a:bodyPr vert="horz" lIns="91440" tIns="45720" rIns="91440" bIns="45720" rtlCol="0">
            <a:noAutofit/>
          </a:bodyPr>
          <a:lstStyle/>
          <a:p>
            <a:r>
              <a:rPr lang="en-US" dirty="0">
                <a:effectLst/>
              </a:rPr>
              <a:t>1.</a:t>
            </a:r>
            <a:r>
              <a:rPr lang="pl-PL" dirty="0">
                <a:effectLst/>
              </a:rPr>
              <a:t> </a:t>
            </a:r>
            <a:r>
              <a:rPr lang="en-US" sz="1700" dirty="0" err="1">
                <a:effectLst/>
              </a:rPr>
              <a:t>Atrakcje</a:t>
            </a:r>
            <a:r>
              <a:rPr lang="en-US" sz="1700" dirty="0">
                <a:effectLst/>
              </a:rPr>
              <a:t> </a:t>
            </a:r>
            <a:r>
              <a:rPr lang="en-US" sz="1700" dirty="0" err="1">
                <a:effectLst/>
              </a:rPr>
              <a:t>przyrodnicze</a:t>
            </a:r>
            <a:r>
              <a:rPr lang="en-US" sz="1700" dirty="0">
                <a:effectLst/>
              </a:rPr>
              <a:t> </a:t>
            </a:r>
            <a:r>
              <a:rPr lang="en-US" sz="1700" dirty="0" err="1">
                <a:effectLst/>
              </a:rPr>
              <a:t>wysp</a:t>
            </a:r>
            <a:r>
              <a:rPr lang="en-US" sz="1700" dirty="0">
                <a:effectLst/>
              </a:rPr>
              <a:t> </a:t>
            </a:r>
            <a:r>
              <a:rPr lang="en-US" sz="1700" dirty="0" err="1">
                <a:effectLst/>
              </a:rPr>
              <a:t>Uznam</a:t>
            </a:r>
            <a:r>
              <a:rPr lang="en-US" sz="1700" dirty="0">
                <a:effectLst/>
              </a:rPr>
              <a:t> – </a:t>
            </a:r>
            <a:r>
              <a:rPr lang="en-US" sz="1700" dirty="0" err="1">
                <a:effectLst/>
              </a:rPr>
              <a:t>Karsibór</a:t>
            </a:r>
            <a:endParaRPr lang="en-US" sz="1700" dirty="0">
              <a:effectLst/>
            </a:endParaRPr>
          </a:p>
          <a:p>
            <a:r>
              <a:rPr lang="en-US" sz="1700" dirty="0">
                <a:effectLst/>
              </a:rPr>
              <a:t>2.</a:t>
            </a:r>
            <a:r>
              <a:rPr lang="pl-PL" sz="1700" dirty="0">
                <a:effectLst/>
              </a:rPr>
              <a:t> </a:t>
            </a:r>
            <a:r>
              <a:rPr lang="en-US" sz="1700" dirty="0" err="1">
                <a:effectLst/>
              </a:rPr>
              <a:t>Transgraniczne</a:t>
            </a:r>
            <a:r>
              <a:rPr lang="en-US" sz="1700" dirty="0">
                <a:effectLst/>
              </a:rPr>
              <a:t> </a:t>
            </a:r>
            <a:r>
              <a:rPr lang="en-US" sz="1700" dirty="0" err="1">
                <a:effectLst/>
              </a:rPr>
              <a:t>połączenie</a:t>
            </a:r>
            <a:r>
              <a:rPr lang="en-US" sz="1700" dirty="0">
                <a:effectLst/>
              </a:rPr>
              <a:t> </a:t>
            </a:r>
            <a:r>
              <a:rPr lang="en-US" sz="1700" dirty="0" err="1">
                <a:effectLst/>
              </a:rPr>
              <a:t>Świnoujście</a:t>
            </a:r>
            <a:r>
              <a:rPr lang="en-US" sz="1700" dirty="0">
                <a:effectLst/>
              </a:rPr>
              <a:t> – </a:t>
            </a:r>
            <a:r>
              <a:rPr lang="en-US" sz="1700" dirty="0" err="1">
                <a:effectLst/>
              </a:rPr>
              <a:t>Kamminke</a:t>
            </a:r>
            <a:r>
              <a:rPr lang="en-US" sz="1700" dirty="0">
                <a:effectLst/>
              </a:rPr>
              <a:t> </a:t>
            </a:r>
            <a:r>
              <a:rPr lang="en-US" sz="1700" dirty="0" err="1">
                <a:effectLst/>
              </a:rPr>
              <a:t>na</a:t>
            </a:r>
            <a:r>
              <a:rPr lang="en-US" sz="1700" dirty="0">
                <a:effectLst/>
              </a:rPr>
              <a:t> </a:t>
            </a:r>
            <a:r>
              <a:rPr lang="en-US" sz="1700" dirty="0" err="1">
                <a:effectLst/>
              </a:rPr>
              <a:t>wyspie</a:t>
            </a:r>
            <a:r>
              <a:rPr lang="en-US" sz="1700" dirty="0">
                <a:effectLst/>
              </a:rPr>
              <a:t> </a:t>
            </a:r>
            <a:r>
              <a:rPr lang="en-US" sz="1700" dirty="0" err="1">
                <a:effectLst/>
              </a:rPr>
              <a:t>Uznam</a:t>
            </a:r>
            <a:r>
              <a:rPr lang="en-US" sz="1700" dirty="0">
                <a:effectLst/>
              </a:rPr>
              <a:t>  </a:t>
            </a:r>
          </a:p>
          <a:p>
            <a:r>
              <a:rPr lang="en-US" sz="1700" dirty="0">
                <a:effectLst/>
              </a:rPr>
              <a:t>3.</a:t>
            </a:r>
            <a:r>
              <a:rPr lang="pl-PL" sz="1700" dirty="0">
                <a:effectLst/>
              </a:rPr>
              <a:t> </a:t>
            </a:r>
            <a:r>
              <a:rPr lang="en-US" sz="1700" dirty="0" err="1">
                <a:effectLst/>
              </a:rPr>
              <a:t>Transgraniczna</a:t>
            </a:r>
            <a:r>
              <a:rPr lang="en-US" sz="1700" dirty="0">
                <a:effectLst/>
              </a:rPr>
              <a:t> </a:t>
            </a:r>
            <a:r>
              <a:rPr lang="en-US" sz="1700" dirty="0" err="1">
                <a:effectLst/>
              </a:rPr>
              <a:t>promenada</a:t>
            </a:r>
            <a:r>
              <a:rPr lang="en-US" sz="1700" dirty="0">
                <a:effectLst/>
              </a:rPr>
              <a:t> </a:t>
            </a:r>
            <a:r>
              <a:rPr lang="en-US" sz="1700" dirty="0" err="1">
                <a:effectLst/>
              </a:rPr>
              <a:t>pomiędzy</a:t>
            </a:r>
            <a:r>
              <a:rPr lang="en-US" sz="1700" dirty="0">
                <a:effectLst/>
              </a:rPr>
              <a:t> </a:t>
            </a:r>
            <a:r>
              <a:rPr lang="en-US" sz="1700" dirty="0" err="1">
                <a:effectLst/>
              </a:rPr>
              <a:t>Świnoujściem</a:t>
            </a:r>
            <a:r>
              <a:rPr lang="en-US" sz="1700" dirty="0">
                <a:effectLst/>
              </a:rPr>
              <a:t> </a:t>
            </a:r>
            <a:r>
              <a:rPr lang="en-US" sz="1700" dirty="0" err="1">
                <a:effectLst/>
              </a:rPr>
              <a:t>i</a:t>
            </a:r>
            <a:r>
              <a:rPr lang="en-US" sz="1700" dirty="0">
                <a:effectLst/>
              </a:rPr>
              <a:t> </a:t>
            </a:r>
            <a:r>
              <a:rPr lang="en-US" sz="1700" dirty="0" err="1">
                <a:effectLst/>
              </a:rPr>
              <a:t>Gminą</a:t>
            </a:r>
            <a:r>
              <a:rPr lang="en-US" sz="1700" dirty="0">
                <a:effectLst/>
              </a:rPr>
              <a:t> </a:t>
            </a:r>
            <a:r>
              <a:rPr lang="en-US" sz="1700" dirty="0" err="1">
                <a:effectLst/>
              </a:rPr>
              <a:t>Heringsdorf</a:t>
            </a:r>
            <a:r>
              <a:rPr lang="en-US" sz="1700" dirty="0">
                <a:effectLst/>
              </a:rPr>
              <a:t> </a:t>
            </a:r>
          </a:p>
          <a:p>
            <a:r>
              <a:rPr lang="en-US" sz="1700" dirty="0">
                <a:effectLst/>
              </a:rPr>
              <a:t>4.Rozszerzenie </a:t>
            </a:r>
            <a:r>
              <a:rPr lang="en-US" sz="1700" dirty="0" err="1">
                <a:effectLst/>
              </a:rPr>
              <a:t>rurociągu</a:t>
            </a:r>
            <a:r>
              <a:rPr lang="en-US" sz="1700" dirty="0">
                <a:effectLst/>
              </a:rPr>
              <a:t> </a:t>
            </a:r>
            <a:r>
              <a:rPr lang="en-US" sz="1700" dirty="0" err="1">
                <a:effectLst/>
              </a:rPr>
              <a:t>tłocznego</a:t>
            </a:r>
            <a:r>
              <a:rPr lang="en-US" sz="1700" dirty="0">
                <a:effectLst/>
              </a:rPr>
              <a:t> </a:t>
            </a:r>
            <a:r>
              <a:rPr lang="en-US" sz="1700" dirty="0" err="1">
                <a:effectLst/>
              </a:rPr>
              <a:t>ścieków</a:t>
            </a:r>
            <a:r>
              <a:rPr lang="en-US" sz="1700" dirty="0">
                <a:effectLst/>
              </a:rPr>
              <a:t> </a:t>
            </a:r>
            <a:r>
              <a:rPr lang="en-US" sz="1700" dirty="0" err="1">
                <a:effectLst/>
              </a:rPr>
              <a:t>sanitarnych</a:t>
            </a:r>
            <a:r>
              <a:rPr lang="en-US" sz="1700" dirty="0">
                <a:effectLst/>
              </a:rPr>
              <a:t> </a:t>
            </a:r>
            <a:r>
              <a:rPr lang="en-US" sz="1700" dirty="0" err="1">
                <a:effectLst/>
              </a:rPr>
              <a:t>Gminy</a:t>
            </a:r>
            <a:r>
              <a:rPr lang="en-US" sz="1700" dirty="0">
                <a:effectLst/>
              </a:rPr>
              <a:t> </a:t>
            </a:r>
            <a:r>
              <a:rPr lang="en-US" sz="1700" dirty="0" err="1">
                <a:effectLst/>
              </a:rPr>
              <a:t>Heringsdorf</a:t>
            </a:r>
            <a:r>
              <a:rPr lang="en-US" sz="1700" dirty="0">
                <a:effectLst/>
              </a:rPr>
              <a:t> do </a:t>
            </a:r>
            <a:r>
              <a:rPr lang="en-US" sz="1700" dirty="0" err="1">
                <a:effectLst/>
              </a:rPr>
              <a:t>oczyszczalni</a:t>
            </a:r>
            <a:r>
              <a:rPr lang="en-US" sz="1700" dirty="0">
                <a:effectLst/>
              </a:rPr>
              <a:t> </a:t>
            </a:r>
            <a:r>
              <a:rPr lang="en-US" sz="1700" dirty="0" err="1">
                <a:effectLst/>
              </a:rPr>
              <a:t>ścieków</a:t>
            </a:r>
            <a:r>
              <a:rPr lang="en-US" sz="1700" dirty="0">
                <a:effectLst/>
              </a:rPr>
              <a:t> w </a:t>
            </a:r>
            <a:r>
              <a:rPr lang="en-US" sz="1700" dirty="0" err="1">
                <a:effectLst/>
              </a:rPr>
              <a:t>Świnoujściu</a:t>
            </a:r>
            <a:endParaRPr lang="en-US" sz="1700" dirty="0">
              <a:effectLst/>
            </a:endParaRPr>
          </a:p>
          <a:p>
            <a:r>
              <a:rPr lang="en-US" sz="1700" dirty="0">
                <a:effectLst/>
              </a:rPr>
              <a:t>5.Morze </a:t>
            </a:r>
            <a:r>
              <a:rPr lang="en-US" sz="1700" dirty="0" err="1">
                <a:effectLst/>
              </a:rPr>
              <a:t>Bałtyckie</a:t>
            </a:r>
            <a:r>
              <a:rPr lang="en-US" sz="1700" dirty="0">
                <a:effectLst/>
              </a:rPr>
              <a:t> – </a:t>
            </a:r>
            <a:r>
              <a:rPr lang="en-US" sz="1700" dirty="0" err="1">
                <a:effectLst/>
              </a:rPr>
              <a:t>łączące</a:t>
            </a:r>
            <a:r>
              <a:rPr lang="en-US" sz="1700" dirty="0">
                <a:effectLst/>
              </a:rPr>
              <a:t> </a:t>
            </a:r>
            <a:r>
              <a:rPr lang="en-US" sz="1700" dirty="0" err="1">
                <a:effectLst/>
              </a:rPr>
              <a:t>wyspy</a:t>
            </a:r>
            <a:r>
              <a:rPr lang="en-US" sz="1700" dirty="0">
                <a:effectLst/>
              </a:rPr>
              <a:t>, </a:t>
            </a:r>
            <a:r>
              <a:rPr lang="en-US" sz="1700" dirty="0" err="1">
                <a:effectLst/>
              </a:rPr>
              <a:t>kraje</a:t>
            </a:r>
            <a:r>
              <a:rPr lang="en-US" sz="1700" dirty="0">
                <a:effectLst/>
              </a:rPr>
              <a:t>, </a:t>
            </a:r>
            <a:r>
              <a:rPr lang="en-US" sz="1700" dirty="0" err="1">
                <a:effectLst/>
              </a:rPr>
              <a:t>kultury</a:t>
            </a:r>
            <a:r>
              <a:rPr lang="en-US" sz="1700" dirty="0">
                <a:effectLst/>
              </a:rPr>
              <a:t> </a:t>
            </a:r>
            <a:r>
              <a:rPr lang="en-US" sz="1700" dirty="0" err="1">
                <a:effectLst/>
              </a:rPr>
              <a:t>i</a:t>
            </a:r>
            <a:r>
              <a:rPr lang="en-US" sz="1700" dirty="0">
                <a:effectLst/>
              </a:rPr>
              <a:t> </a:t>
            </a:r>
            <a:r>
              <a:rPr lang="en-US" sz="1700" dirty="0" err="1">
                <a:effectLst/>
              </a:rPr>
              <a:t>regiony</a:t>
            </a:r>
            <a:r>
              <a:rPr lang="en-US" sz="1700" dirty="0">
                <a:effectLst/>
              </a:rPr>
              <a:t> </a:t>
            </a:r>
            <a:r>
              <a:rPr lang="en-US" sz="1700" dirty="0" err="1">
                <a:effectLst/>
              </a:rPr>
              <a:t>przyrodnicze</a:t>
            </a:r>
            <a:r>
              <a:rPr lang="en-US" sz="1700" dirty="0">
                <a:effectLst/>
              </a:rPr>
              <a:t>  – </a:t>
            </a:r>
            <a:r>
              <a:rPr lang="en-US" sz="1700" dirty="0" err="1">
                <a:effectLst/>
              </a:rPr>
              <a:t>wspólny</a:t>
            </a:r>
            <a:r>
              <a:rPr lang="en-US" sz="1700" dirty="0">
                <a:effectLst/>
              </a:rPr>
              <a:t> </a:t>
            </a:r>
            <a:r>
              <a:rPr lang="en-US" sz="1700" dirty="0" err="1">
                <a:effectLst/>
              </a:rPr>
              <a:t>polsko-niemiecki</a:t>
            </a:r>
            <a:r>
              <a:rPr lang="en-US" sz="1700" dirty="0">
                <a:effectLst/>
              </a:rPr>
              <a:t> </a:t>
            </a:r>
            <a:r>
              <a:rPr lang="en-US" sz="1700" dirty="0" err="1">
                <a:effectLst/>
              </a:rPr>
              <a:t>projekt</a:t>
            </a:r>
            <a:r>
              <a:rPr lang="en-US" sz="1700" dirty="0">
                <a:effectLst/>
              </a:rPr>
              <a:t> w </a:t>
            </a:r>
            <a:r>
              <a:rPr lang="en-US" sz="1700" dirty="0" err="1">
                <a:effectLst/>
              </a:rPr>
              <a:t>zakresie</a:t>
            </a:r>
            <a:r>
              <a:rPr lang="en-US" sz="1700" dirty="0">
                <a:effectLst/>
              </a:rPr>
              <a:t> </a:t>
            </a:r>
            <a:r>
              <a:rPr lang="en-US" sz="1700" dirty="0" err="1">
                <a:effectLst/>
              </a:rPr>
              <a:t>edukacji</a:t>
            </a:r>
            <a:r>
              <a:rPr lang="en-US" sz="1700" dirty="0">
                <a:effectLst/>
              </a:rPr>
              <a:t> </a:t>
            </a:r>
            <a:r>
              <a:rPr lang="en-US" sz="1700" dirty="0" err="1">
                <a:effectLst/>
              </a:rPr>
              <a:t>ekologicznej</a:t>
            </a:r>
            <a:r>
              <a:rPr lang="en-US" sz="1700" dirty="0">
                <a:effectLst/>
              </a:rPr>
              <a:t>  </a:t>
            </a:r>
          </a:p>
          <a:p>
            <a:r>
              <a:rPr lang="en-US" sz="1700" dirty="0">
                <a:effectLst/>
              </a:rPr>
              <a:t>6.Trzy </a:t>
            </a:r>
            <a:r>
              <a:rPr lang="en-US" sz="1700" dirty="0" err="1">
                <a:effectLst/>
              </a:rPr>
              <a:t>przedszkola</a:t>
            </a:r>
            <a:r>
              <a:rPr lang="en-US" sz="1700" dirty="0">
                <a:effectLst/>
              </a:rPr>
              <a:t> - </a:t>
            </a:r>
            <a:r>
              <a:rPr lang="en-US" sz="1700" dirty="0" err="1">
                <a:effectLst/>
              </a:rPr>
              <a:t>Dwa</a:t>
            </a:r>
            <a:r>
              <a:rPr lang="en-US" sz="1700" dirty="0">
                <a:effectLst/>
              </a:rPr>
              <a:t> </a:t>
            </a:r>
            <a:r>
              <a:rPr lang="en-US" sz="1700" dirty="0" err="1">
                <a:effectLst/>
              </a:rPr>
              <a:t>języki</a:t>
            </a:r>
            <a:r>
              <a:rPr lang="en-US" sz="1700" dirty="0">
                <a:effectLst/>
              </a:rPr>
              <a:t> - </a:t>
            </a:r>
            <a:r>
              <a:rPr lang="en-US" sz="1700" dirty="0" err="1">
                <a:effectLst/>
              </a:rPr>
              <a:t>Jedna</a:t>
            </a:r>
            <a:r>
              <a:rPr lang="en-US" sz="1700" dirty="0">
                <a:effectLst/>
              </a:rPr>
              <a:t> </a:t>
            </a:r>
            <a:r>
              <a:rPr lang="en-US" sz="1700" dirty="0" err="1">
                <a:effectLst/>
              </a:rPr>
              <a:t>droga</a:t>
            </a:r>
            <a:endParaRPr lang="en-US" sz="1700" dirty="0">
              <a:effectLst/>
            </a:endParaRPr>
          </a:p>
          <a:p>
            <a:r>
              <a:rPr lang="en-US" sz="1700" dirty="0">
                <a:effectLst/>
              </a:rPr>
              <a:t>7 </a:t>
            </a:r>
            <a:r>
              <a:rPr lang="en-US" sz="1700" dirty="0" err="1">
                <a:effectLst/>
              </a:rPr>
              <a:t>i</a:t>
            </a:r>
            <a:r>
              <a:rPr lang="en-US" sz="1700" dirty="0">
                <a:effectLst/>
              </a:rPr>
              <a:t> 8.Poprawa </a:t>
            </a:r>
            <a:r>
              <a:rPr lang="en-US" sz="1700" dirty="0" err="1">
                <a:effectLst/>
              </a:rPr>
              <a:t>infrastruktury</a:t>
            </a:r>
            <a:r>
              <a:rPr lang="en-US" sz="1700" dirty="0">
                <a:effectLst/>
              </a:rPr>
              <a:t> </a:t>
            </a:r>
            <a:r>
              <a:rPr lang="en-US" sz="1700" dirty="0" err="1">
                <a:effectLst/>
              </a:rPr>
              <a:t>transportowej</a:t>
            </a:r>
            <a:r>
              <a:rPr lang="en-US" sz="1700" dirty="0">
                <a:effectLst/>
              </a:rPr>
              <a:t> </a:t>
            </a:r>
            <a:r>
              <a:rPr lang="en-US" sz="1700" dirty="0" err="1">
                <a:effectLst/>
              </a:rPr>
              <a:t>na</a:t>
            </a:r>
            <a:r>
              <a:rPr lang="en-US" sz="1700" dirty="0">
                <a:effectLst/>
              </a:rPr>
              <a:t> </a:t>
            </a:r>
            <a:r>
              <a:rPr lang="en-US" sz="1700" dirty="0" err="1">
                <a:effectLst/>
              </a:rPr>
              <a:t>pograniczu</a:t>
            </a:r>
            <a:r>
              <a:rPr lang="en-US" sz="1700" dirty="0">
                <a:effectLst/>
              </a:rPr>
              <a:t> </a:t>
            </a:r>
            <a:r>
              <a:rPr lang="en-US" sz="1700" dirty="0" err="1">
                <a:effectLst/>
              </a:rPr>
              <a:t>polsko</a:t>
            </a:r>
            <a:r>
              <a:rPr lang="en-US" sz="1700" dirty="0">
                <a:effectLst/>
              </a:rPr>
              <a:t> - </a:t>
            </a:r>
            <a:r>
              <a:rPr lang="en-US" sz="1700" dirty="0" err="1">
                <a:effectLst/>
              </a:rPr>
              <a:t>niemieckim</a:t>
            </a:r>
            <a:r>
              <a:rPr lang="en-US" sz="1700" dirty="0">
                <a:effectLst/>
              </a:rPr>
              <a:t> </a:t>
            </a:r>
            <a:r>
              <a:rPr lang="en-US" sz="1700" dirty="0" err="1">
                <a:effectLst/>
              </a:rPr>
              <a:t>Euroregionu</a:t>
            </a:r>
            <a:r>
              <a:rPr lang="en-US" sz="1700" dirty="0">
                <a:effectLst/>
              </a:rPr>
              <a:t> Pomerania – </a:t>
            </a:r>
            <a:r>
              <a:rPr lang="en-US" sz="1700" dirty="0" err="1">
                <a:effectLst/>
              </a:rPr>
              <a:t>etap</a:t>
            </a:r>
            <a:r>
              <a:rPr lang="en-US" sz="1700" dirty="0">
                <a:effectLst/>
              </a:rPr>
              <a:t> I </a:t>
            </a:r>
            <a:r>
              <a:rPr lang="en-US" sz="1700" dirty="0" err="1">
                <a:effectLst/>
              </a:rPr>
              <a:t>i</a:t>
            </a:r>
            <a:r>
              <a:rPr lang="en-US" sz="1700" dirty="0">
                <a:effectLst/>
              </a:rPr>
              <a:t> II</a:t>
            </a:r>
          </a:p>
          <a:p>
            <a:r>
              <a:rPr lang="en-US" sz="1700" dirty="0">
                <a:effectLst/>
              </a:rPr>
              <a:t>9.Wzrost </a:t>
            </a:r>
            <a:r>
              <a:rPr lang="en-US" sz="1700" dirty="0" err="1">
                <a:effectLst/>
              </a:rPr>
              <a:t>atrakcyjności</a:t>
            </a:r>
            <a:r>
              <a:rPr lang="en-US" sz="1700" dirty="0">
                <a:effectLst/>
              </a:rPr>
              <a:t> </a:t>
            </a:r>
            <a:r>
              <a:rPr lang="en-US" sz="1700" dirty="0" err="1">
                <a:effectLst/>
              </a:rPr>
              <a:t>dziedzictwa</a:t>
            </a:r>
            <a:r>
              <a:rPr lang="en-US" sz="1700" dirty="0">
                <a:effectLst/>
              </a:rPr>
              <a:t> </a:t>
            </a:r>
            <a:r>
              <a:rPr lang="en-US" sz="1700" dirty="0" err="1">
                <a:effectLst/>
              </a:rPr>
              <a:t>naturalnego</a:t>
            </a:r>
            <a:r>
              <a:rPr lang="en-US" sz="1700" dirty="0">
                <a:effectLst/>
              </a:rPr>
              <a:t> </a:t>
            </a:r>
            <a:r>
              <a:rPr lang="en-US" sz="1700" dirty="0" err="1">
                <a:effectLst/>
              </a:rPr>
              <a:t>i</a:t>
            </a:r>
            <a:r>
              <a:rPr lang="en-US" sz="1700" dirty="0">
                <a:effectLst/>
              </a:rPr>
              <a:t> </a:t>
            </a:r>
            <a:r>
              <a:rPr lang="en-US" sz="1700" dirty="0" err="1">
                <a:effectLst/>
              </a:rPr>
              <a:t>kulturowego</a:t>
            </a:r>
            <a:r>
              <a:rPr lang="en-US" sz="1700" dirty="0">
                <a:effectLst/>
              </a:rPr>
              <a:t> </a:t>
            </a:r>
            <a:r>
              <a:rPr lang="en-US" sz="1700" dirty="0" err="1">
                <a:effectLst/>
              </a:rPr>
              <a:t>regionu</a:t>
            </a:r>
            <a:r>
              <a:rPr lang="en-US" sz="1700" dirty="0">
                <a:effectLst/>
              </a:rPr>
              <a:t> </a:t>
            </a:r>
            <a:r>
              <a:rPr lang="en-US" sz="1700" dirty="0" err="1">
                <a:effectLst/>
              </a:rPr>
              <a:t>poprzez</a:t>
            </a:r>
            <a:r>
              <a:rPr lang="en-US" sz="1700" dirty="0">
                <a:effectLst/>
              </a:rPr>
              <a:t> </a:t>
            </a:r>
            <a:r>
              <a:rPr lang="en-US" sz="1700" dirty="0" err="1">
                <a:effectLst/>
              </a:rPr>
              <a:t>powiązanie</a:t>
            </a:r>
            <a:r>
              <a:rPr lang="en-US" sz="1700" dirty="0">
                <a:effectLst/>
              </a:rPr>
              <a:t> ze </a:t>
            </a:r>
            <a:r>
              <a:rPr lang="en-US" sz="1700" dirty="0" err="1">
                <a:effectLst/>
              </a:rPr>
              <a:t>sobą</a:t>
            </a:r>
            <a:r>
              <a:rPr lang="en-US" sz="1700" dirty="0">
                <a:effectLst/>
              </a:rPr>
              <a:t> </a:t>
            </a:r>
            <a:r>
              <a:rPr lang="en-US" sz="1700" dirty="0" err="1">
                <a:effectLst/>
              </a:rPr>
              <a:t>infrastruktury</a:t>
            </a:r>
            <a:r>
              <a:rPr lang="en-US" sz="1700" dirty="0">
                <a:effectLst/>
              </a:rPr>
              <a:t> </a:t>
            </a:r>
            <a:r>
              <a:rPr lang="en-US" sz="1700" dirty="0" err="1">
                <a:effectLst/>
              </a:rPr>
              <a:t>turystycznej</a:t>
            </a:r>
            <a:r>
              <a:rPr lang="en-US" sz="1700" dirty="0">
                <a:effectLst/>
              </a:rPr>
              <a:t>, </a:t>
            </a:r>
            <a:r>
              <a:rPr lang="en-US" sz="1700" dirty="0" err="1">
                <a:effectLst/>
              </a:rPr>
              <a:t>wspólną</a:t>
            </a:r>
            <a:r>
              <a:rPr lang="en-US" sz="1700" dirty="0">
                <a:effectLst/>
              </a:rPr>
              <a:t> </a:t>
            </a:r>
            <a:r>
              <a:rPr lang="en-US" sz="1700" dirty="0" err="1">
                <a:effectLst/>
              </a:rPr>
              <a:t>promocję</a:t>
            </a:r>
            <a:r>
              <a:rPr lang="en-US" sz="1700" dirty="0">
                <a:effectLst/>
              </a:rPr>
              <a:t> </a:t>
            </a:r>
            <a:r>
              <a:rPr lang="en-US" sz="1700" dirty="0" err="1">
                <a:effectLst/>
              </a:rPr>
              <a:t>oraz</a:t>
            </a:r>
            <a:r>
              <a:rPr lang="en-US" sz="1700" dirty="0">
                <a:effectLst/>
              </a:rPr>
              <a:t> </a:t>
            </a:r>
            <a:r>
              <a:rPr lang="en-US" sz="1700" dirty="0" err="1">
                <a:effectLst/>
              </a:rPr>
              <a:t>zwiększenie</a:t>
            </a:r>
            <a:r>
              <a:rPr lang="en-US" sz="1700" dirty="0">
                <a:effectLst/>
              </a:rPr>
              <a:t> </a:t>
            </a:r>
            <a:r>
              <a:rPr lang="en-US" sz="1700" dirty="0" err="1">
                <a:effectLst/>
              </a:rPr>
              <a:t>stopnia</a:t>
            </a:r>
            <a:r>
              <a:rPr lang="en-US" sz="1700" dirty="0">
                <a:effectLst/>
              </a:rPr>
              <a:t> </a:t>
            </a:r>
            <a:r>
              <a:rPr lang="en-US" sz="1700" dirty="0" err="1">
                <a:effectLst/>
              </a:rPr>
              <a:t>transgranicznej</a:t>
            </a:r>
            <a:r>
              <a:rPr lang="en-US" sz="1700" dirty="0">
                <a:effectLst/>
              </a:rPr>
              <a:t> </a:t>
            </a:r>
            <a:r>
              <a:rPr lang="en-US" sz="1700" dirty="0" err="1">
                <a:effectLst/>
              </a:rPr>
              <a:t>znajomości</a:t>
            </a:r>
            <a:r>
              <a:rPr lang="en-US" sz="1700" dirty="0">
                <a:effectLst/>
              </a:rPr>
              <a:t> </a:t>
            </a:r>
            <a:r>
              <a:rPr lang="en-US" sz="1700" dirty="0" err="1">
                <a:effectLst/>
              </a:rPr>
              <a:t>wspólnej</a:t>
            </a:r>
            <a:r>
              <a:rPr lang="en-US" sz="1700" dirty="0">
                <a:effectLst/>
              </a:rPr>
              <a:t> </a:t>
            </a:r>
            <a:r>
              <a:rPr lang="en-US" sz="1700" dirty="0" err="1">
                <a:effectLst/>
              </a:rPr>
              <a:t>oferty</a:t>
            </a:r>
            <a:r>
              <a:rPr lang="en-US" sz="1700" dirty="0">
                <a:effectLst/>
              </a:rPr>
              <a:t> </a:t>
            </a:r>
            <a:r>
              <a:rPr lang="en-US" sz="1700" dirty="0" err="1">
                <a:effectLst/>
              </a:rPr>
              <a:t>turystycznej</a:t>
            </a:r>
            <a:r>
              <a:rPr lang="en-US" sz="1700" dirty="0">
                <a:effectLst/>
              </a:rPr>
              <a:t> </a:t>
            </a:r>
            <a:r>
              <a:rPr lang="en-US" sz="1700" dirty="0" err="1">
                <a:effectLst/>
              </a:rPr>
              <a:t>Parku</a:t>
            </a:r>
            <a:r>
              <a:rPr lang="en-US" sz="1700" dirty="0">
                <a:effectLst/>
              </a:rPr>
              <a:t> </a:t>
            </a:r>
            <a:r>
              <a:rPr lang="en-US" sz="1700" dirty="0" err="1">
                <a:effectLst/>
              </a:rPr>
              <a:t>Zdrojowego</a:t>
            </a:r>
            <a:r>
              <a:rPr lang="en-US" sz="1700" dirty="0">
                <a:effectLst/>
              </a:rPr>
              <a:t> w </a:t>
            </a:r>
            <a:r>
              <a:rPr lang="en-US" sz="1700" dirty="0" err="1">
                <a:effectLst/>
              </a:rPr>
              <a:t>Świnoujściu</a:t>
            </a:r>
            <a:r>
              <a:rPr lang="en-US" sz="1700" dirty="0">
                <a:effectLst/>
              </a:rPr>
              <a:t> </a:t>
            </a:r>
            <a:r>
              <a:rPr lang="en-US" sz="1700" dirty="0" err="1">
                <a:effectLst/>
              </a:rPr>
              <a:t>oraz</a:t>
            </a:r>
            <a:r>
              <a:rPr lang="en-US" sz="1700" dirty="0">
                <a:effectLst/>
              </a:rPr>
              <a:t> </a:t>
            </a:r>
            <a:r>
              <a:rPr lang="en-US" sz="1700" dirty="0" err="1">
                <a:effectLst/>
              </a:rPr>
              <a:t>Tierpark</a:t>
            </a:r>
            <a:r>
              <a:rPr lang="en-US" sz="1700" dirty="0">
                <a:effectLst/>
              </a:rPr>
              <a:t> </a:t>
            </a:r>
            <a:r>
              <a:rPr lang="en-US" sz="1700" dirty="0" err="1">
                <a:effectLst/>
              </a:rPr>
              <a:t>Greiswald</a:t>
            </a:r>
            <a:r>
              <a:rPr lang="en-US" sz="1700" dirty="0">
                <a:effectLst/>
              </a:rPr>
              <a:t> </a:t>
            </a:r>
            <a:r>
              <a:rPr lang="en-US" sz="1700" dirty="0" err="1">
                <a:effectLst/>
              </a:rPr>
              <a:t>e.V.</a:t>
            </a:r>
            <a:endParaRPr lang="en-US" sz="1700" dirty="0">
              <a:effectLst/>
            </a:endParaRPr>
          </a:p>
        </p:txBody>
      </p:sp>
      <p:pic>
        <p:nvPicPr>
          <p:cNvPr id="45" name="Obraz 44">
            <a:extLst>
              <a:ext uri="{FF2B5EF4-FFF2-40B4-BE49-F238E27FC236}">
                <a16:creationId xmlns:a16="http://schemas.microsoft.com/office/drawing/2014/main" id="{60EC3EBA-CD0F-3B43-5390-5713176AEE96}"/>
              </a:ext>
            </a:extLst>
          </p:cNvPr>
          <p:cNvPicPr>
            <a:picLocks noChangeAspect="1"/>
          </p:cNvPicPr>
          <p:nvPr/>
        </p:nvPicPr>
        <p:blipFill>
          <a:blip r:embed="rId3"/>
          <a:stretch>
            <a:fillRect/>
          </a:stretch>
        </p:blipFill>
        <p:spPr>
          <a:xfrm>
            <a:off x="3055248" y="6341374"/>
            <a:ext cx="2593571" cy="516626"/>
          </a:xfrm>
          <a:prstGeom prst="rect">
            <a:avLst/>
          </a:prstGeom>
        </p:spPr>
      </p:pic>
    </p:spTree>
    <p:extLst>
      <p:ext uri="{BB962C8B-B14F-4D97-AF65-F5344CB8AC3E}">
        <p14:creationId xmlns:p14="http://schemas.microsoft.com/office/powerpoint/2010/main" val="2506217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341120" y="2194705"/>
            <a:ext cx="9144000" cy="2387600"/>
          </a:xfrm>
        </p:spPr>
        <p:txBody>
          <a:bodyPr>
            <a:normAutofit fontScale="90000"/>
          </a:bodyPr>
          <a:lstStyle/>
          <a:p>
            <a:r>
              <a:rPr lang="pl-PL" b="1" dirty="0">
                <a:effectLst>
                  <a:outerShdw blurRad="38100" dist="38100" dir="2700000" algn="tl">
                    <a:srgbClr val="000000">
                      <a:alpha val="43137"/>
                    </a:srgbClr>
                  </a:outerShdw>
                </a:effectLst>
              </a:rPr>
              <a:t>Projekty </a:t>
            </a:r>
            <a:r>
              <a:rPr lang="pl-PL" b="1" dirty="0" err="1">
                <a:effectLst>
                  <a:outerShdw blurRad="38100" dist="38100" dir="2700000" algn="tl">
                    <a:srgbClr val="000000">
                      <a:alpha val="43137"/>
                    </a:srgbClr>
                  </a:outerShdw>
                </a:effectLst>
              </a:rPr>
              <a:t>nieinwestycyjne</a:t>
            </a:r>
            <a:r>
              <a:rPr lang="pl-PL" b="1" dirty="0">
                <a:effectLst>
                  <a:outerShdw blurRad="38100" dist="38100" dir="2700000" algn="tl">
                    <a:srgbClr val="000000">
                      <a:alpha val="43137"/>
                    </a:srgbClr>
                  </a:outerShdw>
                </a:effectLst>
              </a:rPr>
              <a:t> </a:t>
            </a:r>
            <a:br>
              <a:rPr lang="pl-PL" b="1" dirty="0">
                <a:effectLst>
                  <a:outerShdw blurRad="38100" dist="38100" dir="2700000" algn="tl">
                    <a:srgbClr val="000000">
                      <a:alpha val="43137"/>
                    </a:srgbClr>
                  </a:outerShdw>
                </a:effectLst>
              </a:rPr>
            </a:br>
            <a:r>
              <a:rPr lang="pl-PL" b="1" dirty="0">
                <a:effectLst>
                  <a:outerShdw blurRad="38100" dist="38100" dir="2700000" algn="tl">
                    <a:srgbClr val="000000">
                      <a:alpha val="43137"/>
                    </a:srgbClr>
                  </a:outerShdw>
                </a:effectLst>
              </a:rPr>
              <a:t>i</a:t>
            </a:r>
            <a:br>
              <a:rPr lang="pl-PL" b="1" dirty="0">
                <a:effectLst>
                  <a:outerShdw blurRad="38100" dist="38100" dir="2700000" algn="tl">
                    <a:srgbClr val="000000">
                      <a:alpha val="43137"/>
                    </a:srgbClr>
                  </a:outerShdw>
                </a:effectLst>
              </a:rPr>
            </a:br>
            <a:r>
              <a:rPr lang="pl-PL" b="1" dirty="0">
                <a:effectLst>
                  <a:outerShdw blurRad="38100" dist="38100" dir="2700000" algn="tl">
                    <a:srgbClr val="000000">
                      <a:alpha val="43137"/>
                    </a:srgbClr>
                  </a:outerShdw>
                </a:effectLst>
              </a:rPr>
              <a:t> działania miękkie w projektach inwestycyjnych </a:t>
            </a:r>
          </a:p>
        </p:txBody>
      </p:sp>
      <p:sp>
        <p:nvSpPr>
          <p:cNvPr id="5" name="Prostokąt 4"/>
          <p:cNvSpPr/>
          <p:nvPr/>
        </p:nvSpPr>
        <p:spPr>
          <a:xfrm>
            <a:off x="141313" y="6341374"/>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9590511" y="6341374"/>
            <a:ext cx="2593571" cy="516626"/>
          </a:xfrm>
          <a:prstGeom prst="rect">
            <a:avLst/>
          </a:prstGeom>
        </p:spPr>
      </p:pic>
      <p:pic>
        <p:nvPicPr>
          <p:cNvPr id="7" name="Obraz 6">
            <a:extLst>
              <a:ext uri="{FF2B5EF4-FFF2-40B4-BE49-F238E27FC236}">
                <a16:creationId xmlns:a16="http://schemas.microsoft.com/office/drawing/2014/main" id="{9D97C759-6F9A-B822-5E0D-60EF82983EC0}"/>
              </a:ext>
            </a:extLst>
          </p:cNvPr>
          <p:cNvPicPr>
            <a:picLocks noChangeAspect="1"/>
          </p:cNvPicPr>
          <p:nvPr/>
        </p:nvPicPr>
        <p:blipFill>
          <a:blip r:embed="rId3"/>
          <a:stretch>
            <a:fillRect/>
          </a:stretch>
        </p:blipFill>
        <p:spPr>
          <a:xfrm>
            <a:off x="8924777" y="4167483"/>
            <a:ext cx="2645087" cy="1471590"/>
          </a:xfrm>
          <a:prstGeom prst="rect">
            <a:avLst/>
          </a:prstGeom>
        </p:spPr>
      </p:pic>
    </p:spTree>
    <p:extLst>
      <p:ext uri="{BB962C8B-B14F-4D97-AF65-F5344CB8AC3E}">
        <p14:creationId xmlns:p14="http://schemas.microsoft.com/office/powerpoint/2010/main" val="15253560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effectLst>
                  <a:outerShdw blurRad="38100" dist="38100" dir="2700000" algn="tl">
                    <a:srgbClr val="000000">
                      <a:alpha val="43137"/>
                    </a:srgbClr>
                  </a:outerShdw>
                </a:effectLst>
              </a:rPr>
              <a:t>Fundusz Małych Projektów</a:t>
            </a:r>
          </a:p>
        </p:txBody>
      </p:sp>
      <p:sp>
        <p:nvSpPr>
          <p:cNvPr id="3" name="Symbol zastępczy zawartości 2"/>
          <p:cNvSpPr>
            <a:spLocks noGrp="1"/>
          </p:cNvSpPr>
          <p:nvPr>
            <p:ph idx="1"/>
          </p:nvPr>
        </p:nvSpPr>
        <p:spPr/>
        <p:txBody>
          <a:bodyPr>
            <a:normAutofit lnSpcReduction="10000"/>
          </a:bodyPr>
          <a:lstStyle/>
          <a:p>
            <a:pPr marL="0" indent="0">
              <a:buNone/>
            </a:pPr>
            <a:r>
              <a:rPr lang="pl-PL" dirty="0"/>
              <a:t>Z Funduszu Małych Projektów w ramach Stowarzyszenia Euroregionu Pomerania korzystały zarówno Urząd jak i jego jednostki – szkoły, Ośrodek Sportu i Rekreacji „Wyspiarz”, Miejski Dom Kultury i jego filie.</a:t>
            </a:r>
          </a:p>
          <a:p>
            <a:pPr marL="0" indent="0">
              <a:buNone/>
            </a:pPr>
            <a:r>
              <a:rPr lang="pl-PL" dirty="0"/>
              <a:t>Działania wspierane:</a:t>
            </a:r>
          </a:p>
          <a:p>
            <a:r>
              <a:rPr lang="pl-PL" dirty="0"/>
              <a:t>Imprezy kulturalne </a:t>
            </a:r>
          </a:p>
          <a:p>
            <a:r>
              <a:rPr lang="pl-PL" dirty="0"/>
              <a:t>Wydarzenia sportowe </a:t>
            </a:r>
          </a:p>
          <a:p>
            <a:r>
              <a:rPr lang="pl-PL" dirty="0"/>
              <a:t>Bieżące spotkania w ramach współpracy międzynarodowej</a:t>
            </a:r>
          </a:p>
          <a:p>
            <a:pPr marL="0" indent="0">
              <a:buNone/>
            </a:pPr>
            <a:endParaRPr lang="pl-PL" dirty="0"/>
          </a:p>
          <a:p>
            <a:pPr marL="0" indent="0">
              <a:buNone/>
            </a:pPr>
            <a:r>
              <a:rPr lang="pl-PL" dirty="0"/>
              <a:t>Korzystamy i czekamy na kolejne pomysły, które można byłoby zrealizować </a:t>
            </a:r>
            <a:r>
              <a:rPr lang="pl-PL" dirty="0">
                <a:sym typeface="Wingdings" panose="05000000000000000000" pitchFamily="2" charset="2"/>
              </a:rPr>
              <a:t></a:t>
            </a:r>
            <a:endParaRPr lang="pl-PL" dirty="0"/>
          </a:p>
        </p:txBody>
      </p:sp>
      <p:sp>
        <p:nvSpPr>
          <p:cNvPr id="4" name="Prostokąt 3"/>
          <p:cNvSpPr/>
          <p:nvPr/>
        </p:nvSpPr>
        <p:spPr>
          <a:xfrm>
            <a:off x="141313" y="6341374"/>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5" name="Obraz 4">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8894618" y="6176963"/>
            <a:ext cx="3085425" cy="617084"/>
          </a:xfrm>
          <a:prstGeom prst="rect">
            <a:avLst/>
          </a:prstGeom>
        </p:spPr>
      </p:pic>
    </p:spTree>
    <p:extLst>
      <p:ext uri="{BB962C8B-B14F-4D97-AF65-F5344CB8AC3E}">
        <p14:creationId xmlns:p14="http://schemas.microsoft.com/office/powerpoint/2010/main" val="200675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2821F-D6B1-2224-1B3C-9B41B7E31A35}"/>
              </a:ext>
            </a:extLst>
          </p:cNvPr>
          <p:cNvSpPr>
            <a:spLocks noGrp="1"/>
          </p:cNvSpPr>
          <p:nvPr>
            <p:ph type="title"/>
          </p:nvPr>
        </p:nvSpPr>
        <p:spPr>
          <a:xfrm>
            <a:off x="439189" y="255377"/>
            <a:ext cx="9810404" cy="1325563"/>
          </a:xfrm>
        </p:spPr>
        <p:txBody>
          <a:bodyPr vert="horz" lIns="91440" tIns="45720" rIns="91440" bIns="45720" rtlCol="0" anchor="b">
            <a:normAutofit fontScale="90000"/>
          </a:bodyPr>
          <a:lstStyle/>
          <a:p>
            <a:r>
              <a:rPr lang="pl-PL" sz="4100" b="1" kern="1200" dirty="0">
                <a:solidFill>
                  <a:schemeClr val="tx1"/>
                </a:solidFill>
                <a:effectLst>
                  <a:outerShdw blurRad="38100" dist="38100" dir="2700000" algn="tl">
                    <a:srgbClr val="000000">
                      <a:alpha val="43137"/>
                    </a:srgbClr>
                  </a:outerShdw>
                </a:effectLst>
                <a:latin typeface="+mj-lt"/>
                <a:ea typeface="+mj-ea"/>
                <a:cs typeface="+mj-cs"/>
              </a:rPr>
              <a:t>INTERREG VA</a:t>
            </a:r>
            <a:r>
              <a:rPr lang="pl-PL" sz="4100" b="1" dirty="0">
                <a:effectLst>
                  <a:outerShdw blurRad="38100" dist="38100" dir="2700000" algn="tl">
                    <a:srgbClr val="000000">
                      <a:alpha val="43137"/>
                    </a:srgbClr>
                  </a:outerShdw>
                </a:effectLst>
              </a:rPr>
              <a:t> - </a:t>
            </a:r>
            <a:r>
              <a:rPr lang="pl-PL" sz="4100" b="1" kern="1200" dirty="0">
                <a:solidFill>
                  <a:schemeClr val="tx1"/>
                </a:solidFill>
                <a:effectLst>
                  <a:outerShdw blurRad="38100" dist="38100" dir="2700000" algn="tl">
                    <a:srgbClr val="000000">
                      <a:alpha val="43137"/>
                    </a:srgbClr>
                  </a:outerShdw>
                </a:effectLst>
                <a:latin typeface="+mj-lt"/>
                <a:ea typeface="+mj-ea"/>
                <a:cs typeface="+mj-cs"/>
              </a:rPr>
              <a:t>Projekt </a:t>
            </a:r>
            <a:r>
              <a:rPr lang="pl-PL" sz="4100" b="1" kern="1200" dirty="0" err="1">
                <a:solidFill>
                  <a:schemeClr val="tx1"/>
                </a:solidFill>
                <a:effectLst>
                  <a:outerShdw blurRad="38100" dist="38100" dir="2700000" algn="tl">
                    <a:srgbClr val="000000">
                      <a:alpha val="43137"/>
                    </a:srgbClr>
                  </a:outerShdw>
                </a:effectLst>
                <a:latin typeface="+mj-lt"/>
                <a:ea typeface="+mj-ea"/>
                <a:cs typeface="+mj-cs"/>
              </a:rPr>
              <a:t>MoRe</a:t>
            </a:r>
            <a:r>
              <a:rPr lang="pl-PL" sz="4100" b="1" kern="1200" dirty="0">
                <a:solidFill>
                  <a:schemeClr val="tx1"/>
                </a:solidFill>
                <a:effectLst>
                  <a:outerShdw blurRad="38100" dist="38100" dir="2700000" algn="tl">
                    <a:srgbClr val="000000">
                      <a:alpha val="43137"/>
                    </a:srgbClr>
                  </a:outerShdw>
                </a:effectLst>
                <a:latin typeface="+mj-lt"/>
                <a:ea typeface="+mj-ea"/>
                <a:cs typeface="+mj-cs"/>
              </a:rPr>
              <a:t> – Modelowy Region Energii Odnawialnych wysp Uznam i Wolin </a:t>
            </a:r>
            <a:endParaRPr lang="en-US" sz="41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8" name="Symbol zastępczy zawartości 7">
            <a:extLst>
              <a:ext uri="{FF2B5EF4-FFF2-40B4-BE49-F238E27FC236}">
                <a16:creationId xmlns:a16="http://schemas.microsoft.com/office/drawing/2014/main" id="{1CF638A3-C3DE-F776-B00E-DC8E7AB2B63D}"/>
              </a:ext>
            </a:extLst>
          </p:cNvPr>
          <p:cNvSpPr>
            <a:spLocks noGrp="1"/>
          </p:cNvSpPr>
          <p:nvPr>
            <p:ph sz="half" idx="1"/>
          </p:nvPr>
        </p:nvSpPr>
        <p:spPr>
          <a:xfrm>
            <a:off x="324196" y="1825625"/>
            <a:ext cx="5810597" cy="4351338"/>
          </a:xfrm>
        </p:spPr>
        <p:txBody>
          <a:bodyPr>
            <a:normAutofit fontScale="70000" lnSpcReduction="20000"/>
          </a:bodyPr>
          <a:lstStyle/>
          <a:p>
            <a:pPr marL="0" indent="0">
              <a:buNone/>
            </a:pPr>
            <a:r>
              <a:rPr lang="pl-PL" dirty="0">
                <a:solidFill>
                  <a:srgbClr val="2E2E2E"/>
                </a:solidFill>
              </a:rPr>
              <a:t>Uczestnicy:</a:t>
            </a:r>
          </a:p>
          <a:p>
            <a:pPr marL="0" indent="0">
              <a:buNone/>
            </a:pPr>
            <a:r>
              <a:rPr lang="pl-PL" dirty="0">
                <a:solidFill>
                  <a:srgbClr val="2E2E2E"/>
                </a:solidFill>
              </a:rPr>
              <a:t>władze regionu (</a:t>
            </a:r>
            <a:r>
              <a:rPr lang="pl-PL" b="0" i="0" dirty="0">
                <a:solidFill>
                  <a:srgbClr val="2E2E2E"/>
                </a:solidFill>
                <a:effectLst/>
              </a:rPr>
              <a:t>Regionalne Biuro Gospodarki Przestrzennej Województwa Zachodniopomorskiego)- partner wiodący, </a:t>
            </a:r>
          </a:p>
          <a:p>
            <a:pPr marL="0" indent="0">
              <a:buNone/>
            </a:pPr>
            <a:r>
              <a:rPr lang="pl-PL" b="0" i="0" dirty="0">
                <a:solidFill>
                  <a:srgbClr val="2E2E2E"/>
                </a:solidFill>
                <a:effectLst/>
              </a:rPr>
              <a:t>Ministerstwo Energii, Infrastruktury, i Digitalizacji Meklemburgii Pomorza Przedniego</a:t>
            </a:r>
          </a:p>
          <a:p>
            <a:pPr marL="0" indent="0">
              <a:buNone/>
            </a:pPr>
            <a:r>
              <a:rPr lang="pl-PL" dirty="0">
                <a:solidFill>
                  <a:srgbClr val="2E2E2E"/>
                </a:solidFill>
              </a:rPr>
              <a:t>Gminy: Świnoujście, Międzyzdroje,</a:t>
            </a:r>
          </a:p>
          <a:p>
            <a:pPr marL="0" indent="0">
              <a:buNone/>
            </a:pPr>
            <a:r>
              <a:rPr lang="pl-PL" dirty="0"/>
              <a:t>Jednostki badawcze:</a:t>
            </a:r>
            <a:br>
              <a:rPr lang="pl-PL" dirty="0"/>
            </a:br>
            <a:r>
              <a:rPr lang="pl-PL" b="0" i="0" dirty="0">
                <a:solidFill>
                  <a:srgbClr val="2E2E2E"/>
                </a:solidFill>
                <a:effectLst/>
              </a:rPr>
              <a:t>Zachodniopomorski Uniwersytet Techniczny w Szczecinie (ZUT), </a:t>
            </a:r>
          </a:p>
          <a:p>
            <a:pPr marL="0" indent="0">
              <a:buNone/>
            </a:pPr>
            <a:r>
              <a:rPr lang="pl-PL" dirty="0"/>
              <a:t>Stowarzyszeni: </a:t>
            </a:r>
            <a:r>
              <a:rPr lang="pl-PL" b="0" i="0" dirty="0">
                <a:solidFill>
                  <a:srgbClr val="2E2E2E"/>
                </a:solidFill>
                <a:effectLst/>
              </a:rPr>
              <a:t>Uniwersytet Szczeciński, Państwowa Agencja ds. Energii i Ochrony Klimatu Meklemburgii Pomorza Przedniego (LEKA MV), gmina Wolin, Biuro Planowania Przestrzennego i Planowania Krajowego Pomorza Przedniego (</a:t>
            </a:r>
            <a:r>
              <a:rPr lang="pl-PL" b="0" i="0" dirty="0" err="1">
                <a:solidFill>
                  <a:srgbClr val="2E2E2E"/>
                </a:solidFill>
                <a:effectLst/>
              </a:rPr>
              <a:t>AfRL</a:t>
            </a:r>
            <a:r>
              <a:rPr lang="pl-PL" b="0" i="0" dirty="0">
                <a:solidFill>
                  <a:srgbClr val="2E2E2E"/>
                </a:solidFill>
                <a:effectLst/>
              </a:rPr>
              <a:t>), Powiat </a:t>
            </a:r>
            <a:r>
              <a:rPr lang="pl-PL" b="0" i="0" dirty="0" err="1">
                <a:solidFill>
                  <a:srgbClr val="2E2E2E"/>
                </a:solidFill>
                <a:effectLst/>
              </a:rPr>
              <a:t>Vorpommern</a:t>
            </a:r>
            <a:r>
              <a:rPr lang="pl-PL" b="0" i="0" dirty="0">
                <a:solidFill>
                  <a:srgbClr val="2E2E2E"/>
                </a:solidFill>
                <a:effectLst/>
              </a:rPr>
              <a:t>-Greifswald</a:t>
            </a:r>
            <a:endParaRPr lang="pl-PL" dirty="0"/>
          </a:p>
        </p:txBody>
      </p:sp>
      <p:pic>
        <p:nvPicPr>
          <p:cNvPr id="11266" name="Picture 2" descr="MORE – Regionalne Biuro Gospodarki Przestrzennej Województwa ...">
            <a:extLst>
              <a:ext uri="{FF2B5EF4-FFF2-40B4-BE49-F238E27FC236}">
                <a16:creationId xmlns:a16="http://schemas.microsoft.com/office/drawing/2014/main" id="{FEA35226-48B7-B979-7821-3E10E37D375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820120" y="470111"/>
            <a:ext cx="2301240" cy="988561"/>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3"/>
          <a:stretch>
            <a:fillRect/>
          </a:stretch>
        </p:blipFill>
        <p:spPr>
          <a:xfrm>
            <a:off x="8754880" y="6162673"/>
            <a:ext cx="3366480" cy="673295"/>
          </a:xfrm>
          <a:prstGeom prst="rect">
            <a:avLst/>
          </a:prstGeom>
        </p:spPr>
      </p:pic>
      <p:sp>
        <p:nvSpPr>
          <p:cNvPr id="10" name="pole tekstowe 9">
            <a:extLst>
              <a:ext uri="{FF2B5EF4-FFF2-40B4-BE49-F238E27FC236}">
                <a16:creationId xmlns:a16="http://schemas.microsoft.com/office/drawing/2014/main" id="{E416777F-B19F-548D-008B-846BA0843980}"/>
              </a:ext>
            </a:extLst>
          </p:cNvPr>
          <p:cNvSpPr txBox="1"/>
          <p:nvPr/>
        </p:nvSpPr>
        <p:spPr>
          <a:xfrm>
            <a:off x="6600306" y="2129097"/>
            <a:ext cx="5076236" cy="3139321"/>
          </a:xfrm>
          <a:prstGeom prst="rect">
            <a:avLst/>
          </a:prstGeom>
          <a:noFill/>
        </p:spPr>
        <p:txBody>
          <a:bodyPr wrap="square" rtlCol="0">
            <a:spAutoFit/>
          </a:bodyPr>
          <a:lstStyle/>
          <a:p>
            <a:pPr algn="just"/>
            <a:r>
              <a:rPr lang="pl-PL" dirty="0"/>
              <a:t>Projekt obejmował m.in. analizy dot. energochłonności budynków, jakości powietrza, jakości wód pod kątem ich potencjału energetycznego na wyspie Uznam i Wolin.</a:t>
            </a:r>
          </a:p>
          <a:p>
            <a:pPr algn="just"/>
            <a:endParaRPr lang="pl-PL" dirty="0"/>
          </a:p>
          <a:p>
            <a:pPr algn="just"/>
            <a:r>
              <a:rPr lang="pl-PL" dirty="0"/>
              <a:t>Świnoujście opracowało </a:t>
            </a:r>
            <a:r>
              <a:rPr lang="pl-PL" dirty="0" err="1"/>
              <a:t>Masterplan</a:t>
            </a:r>
            <a:r>
              <a:rPr lang="pl-PL" dirty="0"/>
              <a:t> oświetlenia, dokument dzięki któremu oświetlenie będzie nowoczesne, energooszczędne, atrakcyjne dla mieszkańców i turystów</a:t>
            </a:r>
            <a:r>
              <a:rPr lang="pl-PL" dirty="0">
                <a:solidFill>
                  <a:srgbClr val="333333"/>
                </a:solidFill>
              </a:rPr>
              <a:t>, zorganizowało mini piknik, brało udział w wyjazdach studyjnych</a:t>
            </a:r>
            <a:endParaRPr lang="pl-PL" b="0" i="0" dirty="0">
              <a:solidFill>
                <a:srgbClr val="333333"/>
              </a:solidFill>
              <a:effectLst/>
              <a:latin typeface="Open Sans" panose="020B0604020202020204" pitchFamily="34" charset="0"/>
            </a:endParaRPr>
          </a:p>
          <a:p>
            <a:r>
              <a:rPr lang="pl-PL" dirty="0"/>
              <a:t> </a:t>
            </a:r>
          </a:p>
        </p:txBody>
      </p:sp>
      <p:sp>
        <p:nvSpPr>
          <p:cNvPr id="7" name="Prostokąt 6"/>
          <p:cNvSpPr/>
          <p:nvPr/>
        </p:nvSpPr>
        <p:spPr>
          <a:xfrm>
            <a:off x="141313" y="6341374"/>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593" y="4801302"/>
            <a:ext cx="1673647" cy="1237601"/>
          </a:xfrm>
          <a:prstGeom prst="rect">
            <a:avLst/>
          </a:prstGeom>
        </p:spPr>
      </p:pic>
    </p:spTree>
    <p:extLst>
      <p:ext uri="{BB962C8B-B14F-4D97-AF65-F5344CB8AC3E}">
        <p14:creationId xmlns:p14="http://schemas.microsoft.com/office/powerpoint/2010/main" val="2449110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080462D9-6B5F-4D6B-F762-9642E2581B57}"/>
              </a:ext>
            </a:extLst>
          </p:cNvPr>
          <p:cNvSpPr>
            <a:spLocks noGrp="1"/>
          </p:cNvSpPr>
          <p:nvPr>
            <p:ph type="title"/>
          </p:nvPr>
        </p:nvSpPr>
        <p:spPr>
          <a:xfrm>
            <a:off x="366713" y="166759"/>
            <a:ext cx="6351328" cy="1386853"/>
          </a:xfrm>
        </p:spPr>
        <p:txBody>
          <a:bodyPr>
            <a:normAutofit/>
          </a:bodyPr>
          <a:lstStyle/>
          <a:p>
            <a:r>
              <a:rPr lang="pl-PL" sz="3600" b="1" dirty="0">
                <a:effectLst>
                  <a:outerShdw blurRad="38100" dist="38100" dir="2700000" algn="tl">
                    <a:srgbClr val="000000">
                      <a:alpha val="43137"/>
                    </a:srgbClr>
                  </a:outerShdw>
                </a:effectLst>
              </a:rPr>
              <a:t>INTERREG VA </a:t>
            </a:r>
            <a:br>
              <a:rPr lang="pl-PL" sz="3600" b="1" dirty="0">
                <a:effectLst>
                  <a:outerShdw blurRad="38100" dist="38100" dir="2700000" algn="tl">
                    <a:srgbClr val="000000">
                      <a:alpha val="43137"/>
                    </a:srgbClr>
                  </a:outerShdw>
                </a:effectLst>
              </a:rPr>
            </a:br>
            <a:r>
              <a:rPr lang="pl-PL" sz="3600" b="1" dirty="0">
                <a:effectLst>
                  <a:outerShdw blurRad="38100" dist="38100" dir="2700000" algn="tl">
                    <a:srgbClr val="000000">
                      <a:alpha val="43137"/>
                    </a:srgbClr>
                  </a:outerShdw>
                </a:effectLst>
              </a:rPr>
              <a:t>Centrum Usługowo -  Doradcze</a:t>
            </a:r>
          </a:p>
        </p:txBody>
      </p:sp>
      <p:sp>
        <p:nvSpPr>
          <p:cNvPr id="12" name="Symbol zastępczy zawartości 11">
            <a:extLst>
              <a:ext uri="{FF2B5EF4-FFF2-40B4-BE49-F238E27FC236}">
                <a16:creationId xmlns:a16="http://schemas.microsoft.com/office/drawing/2014/main" id="{BBBD5946-69D9-B940-7C20-6B726B4F089B}"/>
              </a:ext>
            </a:extLst>
          </p:cNvPr>
          <p:cNvSpPr>
            <a:spLocks noGrp="1"/>
          </p:cNvSpPr>
          <p:nvPr>
            <p:ph idx="1"/>
          </p:nvPr>
        </p:nvSpPr>
        <p:spPr>
          <a:xfrm>
            <a:off x="518339" y="1549427"/>
            <a:ext cx="5349807" cy="4351338"/>
          </a:xfrm>
        </p:spPr>
        <p:txBody>
          <a:bodyPr>
            <a:normAutofit fontScale="62500" lnSpcReduction="20000"/>
          </a:bodyPr>
          <a:lstStyle/>
          <a:p>
            <a:pPr fontAlgn="base"/>
            <a:r>
              <a:rPr lang="pl-PL" dirty="0"/>
              <a:t>Dla Przedsiębiorców, szkół, stowarzyszeń</a:t>
            </a:r>
          </a:p>
          <a:p>
            <a:pPr fontAlgn="base"/>
            <a:r>
              <a:rPr lang="pl-PL" dirty="0"/>
              <a:t>Bieżąca pomoc w poszukiwaniu partnerów do wspólnych projektów</a:t>
            </a:r>
          </a:p>
          <a:p>
            <a:pPr fontAlgn="base"/>
            <a:r>
              <a:rPr lang="pl-PL" dirty="0"/>
              <a:t>Szkolenia dla przedsiębiorców, spotkania, konferencje, fora gospodarcze, wyjazdy studyjne, targi</a:t>
            </a:r>
          </a:p>
          <a:p>
            <a:pPr fontAlgn="base"/>
            <a:r>
              <a:rPr lang="pl-PL" dirty="0"/>
              <a:t>Informacja dotycząca możliwości uzyskania dofinansowania</a:t>
            </a:r>
          </a:p>
          <a:p>
            <a:pPr fontAlgn="base"/>
            <a:r>
              <a:rPr lang="pl-PL" dirty="0"/>
              <a:t>Informacja m.in. dotycząca prowadzenia działalności gospodarczej w Niemczech i w Polsce, a także informacja o targach, festiwalach, ciekawych imprezach na obszarze Euroregionu</a:t>
            </a:r>
          </a:p>
          <a:p>
            <a:pPr marL="0" indent="0">
              <a:buNone/>
            </a:pPr>
            <a:endParaRPr lang="pl-PL" dirty="0"/>
          </a:p>
          <a:p>
            <a:pPr marL="0" indent="0">
              <a:buNone/>
            </a:pPr>
            <a:r>
              <a:rPr lang="pl-PL" b="1" dirty="0"/>
              <a:t>Realizowane w dwóch edycjach:</a:t>
            </a:r>
          </a:p>
          <a:p>
            <a:pPr marL="0" indent="0">
              <a:buNone/>
            </a:pPr>
            <a:r>
              <a:rPr lang="pl-PL" dirty="0"/>
              <a:t>Koszt całkowity: 438 826 EUR</a:t>
            </a:r>
          </a:p>
          <a:p>
            <a:pPr marL="0" indent="0">
              <a:buNone/>
            </a:pPr>
            <a:r>
              <a:rPr lang="pl-PL" dirty="0"/>
              <a:t>Dofinansowanie: 373 002 EUR</a:t>
            </a:r>
          </a:p>
        </p:txBody>
      </p:sp>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8744989" y="6277690"/>
            <a:ext cx="2593571" cy="516626"/>
          </a:xfrm>
          <a:prstGeom prst="rect">
            <a:avLst/>
          </a:prstGeom>
        </p:spPr>
      </p:pic>
      <p:pic>
        <p:nvPicPr>
          <p:cNvPr id="12292" name="Picture 4">
            <a:extLst>
              <a:ext uri="{FF2B5EF4-FFF2-40B4-BE49-F238E27FC236}">
                <a16:creationId xmlns:a16="http://schemas.microsoft.com/office/drawing/2014/main" id="{19345672-E828-5B10-7BAC-B7EB02479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037" y="89955"/>
            <a:ext cx="4232129" cy="1269639"/>
          </a:xfrm>
          <a:prstGeom prst="rect">
            <a:avLst/>
          </a:prstGeom>
          <a:noFill/>
          <a:extLst>
            <a:ext uri="{909E8E84-426E-40DD-AFC4-6F175D3DCCD1}">
              <a14:hiddenFill xmlns:a14="http://schemas.microsoft.com/office/drawing/2010/main">
                <a:solidFill>
                  <a:srgbClr val="FFFFFF"/>
                </a:solidFill>
              </a14:hiddenFill>
            </a:ext>
          </a:extLst>
        </p:spPr>
      </p:pic>
      <p:pic>
        <p:nvPicPr>
          <p:cNvPr id="20" name="Obraz 19">
            <a:extLst>
              <a:ext uri="{FF2B5EF4-FFF2-40B4-BE49-F238E27FC236}">
                <a16:creationId xmlns:a16="http://schemas.microsoft.com/office/drawing/2014/main" id="{C010C383-C43F-896A-3BC3-A86F02AEA3E1}"/>
              </a:ext>
            </a:extLst>
          </p:cNvPr>
          <p:cNvPicPr>
            <a:picLocks noChangeAspect="1"/>
          </p:cNvPicPr>
          <p:nvPr/>
        </p:nvPicPr>
        <p:blipFill>
          <a:blip r:embed="rId4"/>
          <a:stretch>
            <a:fillRect/>
          </a:stretch>
        </p:blipFill>
        <p:spPr>
          <a:xfrm>
            <a:off x="5169939" y="5069625"/>
            <a:ext cx="2959094" cy="1349382"/>
          </a:xfrm>
          <a:prstGeom prst="rect">
            <a:avLst/>
          </a:prstGeom>
        </p:spPr>
      </p:pic>
      <p:pic>
        <p:nvPicPr>
          <p:cNvPr id="10" name="Obraz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3032" y="1444570"/>
            <a:ext cx="4447426" cy="3335570"/>
          </a:xfrm>
          <a:prstGeom prst="rect">
            <a:avLst/>
          </a:prstGeom>
        </p:spPr>
      </p:pic>
      <p:pic>
        <p:nvPicPr>
          <p:cNvPr id="2" name="Obraz 1"/>
          <p:cNvPicPr>
            <a:picLocks noChangeAspect="1"/>
          </p:cNvPicPr>
          <p:nvPr/>
        </p:nvPicPr>
        <p:blipFill>
          <a:blip r:embed="rId6"/>
          <a:stretch>
            <a:fillRect/>
          </a:stretch>
        </p:blipFill>
        <p:spPr>
          <a:xfrm>
            <a:off x="8578732" y="3625110"/>
            <a:ext cx="3310015" cy="2480011"/>
          </a:xfrm>
          <a:prstGeom prst="rect">
            <a:avLst/>
          </a:prstGeom>
        </p:spPr>
      </p:pic>
      <p:sp>
        <p:nvSpPr>
          <p:cNvPr id="13" name="Prostokąt 12"/>
          <p:cNvSpPr/>
          <p:nvPr/>
        </p:nvSpPr>
        <p:spPr>
          <a:xfrm>
            <a:off x="141313" y="6341374"/>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Tree>
    <p:extLst>
      <p:ext uri="{BB962C8B-B14F-4D97-AF65-F5344CB8AC3E}">
        <p14:creationId xmlns:p14="http://schemas.microsoft.com/office/powerpoint/2010/main" val="189295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2821F-D6B1-2224-1B3C-9B41B7E31A35}"/>
              </a:ext>
            </a:extLst>
          </p:cNvPr>
          <p:cNvSpPr>
            <a:spLocks noGrp="1"/>
          </p:cNvSpPr>
          <p:nvPr>
            <p:ph type="title"/>
          </p:nvPr>
        </p:nvSpPr>
        <p:spPr/>
        <p:txBody>
          <a:bodyPr>
            <a:normAutofit/>
          </a:bodyPr>
          <a:lstStyle/>
          <a:p>
            <a:r>
              <a:rPr lang="pl-PL" sz="4000" b="1" dirty="0">
                <a:effectLst>
                  <a:outerShdw blurRad="38100" dist="38100" dir="2700000" algn="tl">
                    <a:srgbClr val="000000">
                      <a:alpha val="43137"/>
                    </a:srgbClr>
                  </a:outerShdw>
                </a:effectLst>
              </a:rPr>
              <a:t>Działania miękkie w projektach infrastrukturalnych – współpraca Świnoujścia i </a:t>
            </a:r>
            <a:r>
              <a:rPr lang="pl-PL" sz="4000" b="1" dirty="0" err="1">
                <a:effectLst>
                  <a:outerShdw blurRad="38100" dist="38100" dir="2700000" algn="tl">
                    <a:srgbClr val="000000">
                      <a:alpha val="43137"/>
                    </a:srgbClr>
                  </a:outerShdw>
                </a:effectLst>
              </a:rPr>
              <a:t>Tierpark</a:t>
            </a:r>
            <a:r>
              <a:rPr lang="pl-PL" sz="4000" b="1" dirty="0">
                <a:effectLst>
                  <a:outerShdw blurRad="38100" dist="38100" dir="2700000" algn="tl">
                    <a:srgbClr val="000000">
                      <a:alpha val="43137"/>
                    </a:srgbClr>
                  </a:outerShdw>
                </a:effectLst>
              </a:rPr>
              <a:t> </a:t>
            </a:r>
            <a:r>
              <a:rPr lang="pl-PL" sz="4000" b="1" dirty="0" err="1">
                <a:effectLst>
                  <a:outerShdw blurRad="38100" dist="38100" dir="2700000" algn="tl">
                    <a:srgbClr val="000000">
                      <a:alpha val="43137"/>
                    </a:srgbClr>
                  </a:outerShdw>
                </a:effectLst>
              </a:rPr>
              <a:t>Greifwald</a:t>
            </a:r>
            <a:endParaRPr lang="pl-PL" sz="4000" b="1" dirty="0">
              <a:effectLst>
                <a:outerShdw blurRad="38100" dist="38100" dir="2700000" algn="tl">
                  <a:srgbClr val="000000">
                    <a:alpha val="43137"/>
                  </a:srgbClr>
                </a:outerShdw>
              </a:effectLst>
            </a:endParaRPr>
          </a:p>
        </p:txBody>
      </p:sp>
      <p:sp>
        <p:nvSpPr>
          <p:cNvPr id="14" name="Symbol zastępczy zawartości 13"/>
          <p:cNvSpPr>
            <a:spLocks noGrp="1"/>
          </p:cNvSpPr>
          <p:nvPr>
            <p:ph sz="half" idx="1"/>
          </p:nvPr>
        </p:nvSpPr>
        <p:spPr/>
        <p:txBody>
          <a:bodyPr>
            <a:normAutofit fontScale="85000" lnSpcReduction="20000"/>
          </a:bodyPr>
          <a:lstStyle/>
          <a:p>
            <a:pPr marL="0" indent="0">
              <a:buNone/>
            </a:pPr>
            <a:r>
              <a:rPr lang="pl-PL" dirty="0"/>
              <a:t>Cel? – podniesienie świadomości mieszkańców o projekcie, partnerach, działaniach itp.</a:t>
            </a:r>
          </a:p>
          <a:p>
            <a:pPr marL="0" indent="0">
              <a:buNone/>
            </a:pPr>
            <a:r>
              <a:rPr lang="pl-PL" dirty="0"/>
              <a:t>Wskaźnik obowiązkowy do osiągnięcia</a:t>
            </a:r>
          </a:p>
          <a:p>
            <a:pPr marL="0" indent="0">
              <a:buNone/>
            </a:pPr>
            <a:r>
              <a:rPr lang="pl-PL" dirty="0"/>
              <a:t>W jaki sposób go osiągnięto:</a:t>
            </a:r>
          </a:p>
          <a:p>
            <a:r>
              <a:rPr lang="pl-PL" dirty="0"/>
              <a:t>Wycieczki autokarowe dla dzieci (12 podróży) , dorosłych i seniorów – zwiedzanie Świnoujścia (Parku), odwiedziny w </a:t>
            </a:r>
            <a:r>
              <a:rPr lang="pl-PL" dirty="0" err="1"/>
              <a:t>Tierparku</a:t>
            </a:r>
            <a:r>
              <a:rPr lang="pl-PL" dirty="0"/>
              <a:t> i </a:t>
            </a:r>
            <a:r>
              <a:rPr lang="pl-PL" dirty="0" err="1"/>
              <a:t>Greisfwaldzie</a:t>
            </a:r>
            <a:r>
              <a:rPr lang="pl-PL" dirty="0"/>
              <a:t> – ponad 600 osób</a:t>
            </a:r>
          </a:p>
          <a:p>
            <a:r>
              <a:rPr lang="pl-PL" dirty="0"/>
              <a:t>Kto skorzystał? Dzieci ze szkół podstawowych Świnoujścia,  seniorzy z Uniwersytetu III wieku, młodzież z Niemiec, pracownicy </a:t>
            </a:r>
            <a:r>
              <a:rPr lang="pl-PL" dirty="0" err="1"/>
              <a:t>Tierparku</a:t>
            </a:r>
            <a:endParaRPr lang="pl-PL" dirty="0"/>
          </a:p>
        </p:txBody>
      </p:sp>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8744989" y="6277690"/>
            <a:ext cx="2593571" cy="516626"/>
          </a:xfrm>
          <a:prstGeom prst="rect">
            <a:avLst/>
          </a:prstGeom>
        </p:spPr>
      </p:pic>
      <p:sp>
        <p:nvSpPr>
          <p:cNvPr id="7" name="Prostokąt 6">
            <a:extLst>
              <a:ext uri="{FF2B5EF4-FFF2-40B4-BE49-F238E27FC236}">
                <a16:creationId xmlns:a16="http://schemas.microsoft.com/office/drawing/2014/main" id="{2A7CDF76-0052-570A-191B-963F50034C66}"/>
              </a:ext>
            </a:extLst>
          </p:cNvPr>
          <p:cNvSpPr/>
          <p:nvPr/>
        </p:nvSpPr>
        <p:spPr>
          <a:xfrm>
            <a:off x="482136" y="6351337"/>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537282"/>
            <a:ext cx="2974141" cy="2230606"/>
          </a:xfrm>
          <a:prstGeom prst="rect">
            <a:avLst/>
          </a:prstGeom>
        </p:spPr>
      </p:pic>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724919" y="2587114"/>
            <a:ext cx="3613727" cy="2710295"/>
          </a:xfrm>
          <a:prstGeom prst="rect">
            <a:avLst/>
          </a:prstGeom>
        </p:spPr>
      </p:pic>
      <p:pic>
        <p:nvPicPr>
          <p:cNvPr id="9" name="Obraz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3942262"/>
            <a:ext cx="2979601" cy="2234701"/>
          </a:xfrm>
          <a:prstGeom prst="rect">
            <a:avLst/>
          </a:prstGeom>
        </p:spPr>
      </p:pic>
    </p:spTree>
    <p:extLst>
      <p:ext uri="{BB962C8B-B14F-4D97-AF65-F5344CB8AC3E}">
        <p14:creationId xmlns:p14="http://schemas.microsoft.com/office/powerpoint/2010/main" val="104933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4" name="Picture 8" descr="Brak dostępnego opisu zdjęcia.">
            <a:extLst>
              <a:ext uri="{FF2B5EF4-FFF2-40B4-BE49-F238E27FC236}">
                <a16:creationId xmlns:a16="http://schemas.microsoft.com/office/drawing/2014/main" id="{65448036-0322-1A87-AC64-9838CBF2D5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450" y="1844675"/>
            <a:ext cx="2952750" cy="2344738"/>
          </a:xfrm>
          <a:prstGeom prst="rect">
            <a:avLst/>
          </a:prstGeom>
          <a:extLst>
            <a:ext uri="{909E8E84-426E-40DD-AFC4-6F175D3DCCD1}">
              <a14:hiddenFill xmlns:a14="http://schemas.microsoft.com/office/drawing/2010/main">
                <a:solidFill>
                  <a:srgbClr val="FFFFFF"/>
                </a:solidFill>
              </a14:hiddenFill>
            </a:ext>
          </a:extLst>
        </p:spPr>
      </p:pic>
      <p:pic>
        <p:nvPicPr>
          <p:cNvPr id="14340" name="Picture 4" descr="Może być zdjęciem przedstawiającym 4 osoby, ludzie stoją i ludzie grający na instrumentach muzycznych">
            <a:extLst>
              <a:ext uri="{FF2B5EF4-FFF2-40B4-BE49-F238E27FC236}">
                <a16:creationId xmlns:a16="http://schemas.microsoft.com/office/drawing/2014/main" id="{49031420-B271-689A-B541-320B4C2F23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41450" y="4252913"/>
            <a:ext cx="2952750" cy="2041525"/>
          </a:xfrm>
          <a:prstGeom prst="rect">
            <a:avLst/>
          </a:prstGeom>
          <a:extLst>
            <a:ext uri="{909E8E84-426E-40DD-AFC4-6F175D3DCCD1}">
              <a14:hiddenFill xmlns:a14="http://schemas.microsoft.com/office/drawing/2010/main">
                <a:solidFill>
                  <a:srgbClr val="FFFFFF"/>
                </a:solidFill>
              </a14:hiddenFill>
            </a:ext>
          </a:extLst>
        </p:spPr>
      </p:pic>
      <p:sp>
        <p:nvSpPr>
          <p:cNvPr id="5" name="Tytuł 4">
            <a:extLst>
              <a:ext uri="{FF2B5EF4-FFF2-40B4-BE49-F238E27FC236}">
                <a16:creationId xmlns:a16="http://schemas.microsoft.com/office/drawing/2014/main" id="{6A718A3F-FE4F-7390-0449-0E0D298AAA19}"/>
              </a:ext>
            </a:extLst>
          </p:cNvPr>
          <p:cNvSpPr>
            <a:spLocks noGrp="1"/>
          </p:cNvSpPr>
          <p:nvPr>
            <p:ph type="title"/>
          </p:nvPr>
        </p:nvSpPr>
        <p:spPr>
          <a:xfrm>
            <a:off x="838200" y="184805"/>
            <a:ext cx="10515600" cy="1505883"/>
          </a:xfrm>
        </p:spPr>
        <p:txBody>
          <a:bodyPr vert="horz" lIns="91440" tIns="45720" rIns="91440" bIns="45720" rtlCol="0" anchor="ctr">
            <a:normAutofit fontScale="90000"/>
          </a:bodyPr>
          <a:lstStyle/>
          <a:p>
            <a:pPr algn="ctr"/>
            <a:r>
              <a:rPr lang="en-US" sz="4800" b="1" kern="1200" dirty="0" err="1">
                <a:solidFill>
                  <a:schemeClr val="tx1"/>
                </a:solidFill>
                <a:effectLst>
                  <a:outerShdw blurRad="38100" dist="38100" dir="2700000" algn="tl">
                    <a:srgbClr val="000000">
                      <a:alpha val="43137"/>
                    </a:srgbClr>
                  </a:outerShdw>
                </a:effectLst>
                <a:latin typeface="+mj-lt"/>
                <a:ea typeface="+mj-ea"/>
                <a:cs typeface="+mj-cs"/>
              </a:rPr>
              <a:t>Koncerty</a:t>
            </a:r>
            <a:r>
              <a:rPr lang="en-US" sz="4800" b="1" kern="1200" dirty="0">
                <a:solidFill>
                  <a:schemeClr val="tx1"/>
                </a:solidFill>
                <a:effectLst>
                  <a:outerShdw blurRad="38100" dist="38100" dir="2700000" algn="tl">
                    <a:srgbClr val="000000">
                      <a:alpha val="43137"/>
                    </a:srgbClr>
                  </a:outerShdw>
                </a:effectLst>
                <a:latin typeface="+mj-lt"/>
                <a:ea typeface="+mj-ea"/>
                <a:cs typeface="+mj-cs"/>
              </a:rPr>
              <a:t> w </a:t>
            </a:r>
            <a:r>
              <a:rPr lang="en-US" sz="4800" b="1" kern="1200" dirty="0" err="1">
                <a:solidFill>
                  <a:schemeClr val="tx1"/>
                </a:solidFill>
                <a:effectLst>
                  <a:outerShdw blurRad="38100" dist="38100" dir="2700000" algn="tl">
                    <a:srgbClr val="000000">
                      <a:alpha val="43137"/>
                    </a:srgbClr>
                  </a:outerShdw>
                </a:effectLst>
                <a:latin typeface="+mj-lt"/>
                <a:ea typeface="+mj-ea"/>
                <a:cs typeface="+mj-cs"/>
              </a:rPr>
              <a:t>zrewitalizowanym</a:t>
            </a:r>
            <a:r>
              <a:rPr lang="en-US" sz="4800" b="1" kern="1200" dirty="0">
                <a:solidFill>
                  <a:schemeClr val="tx1"/>
                </a:solidFill>
                <a:effectLst>
                  <a:outerShdw blurRad="38100" dist="38100" dir="2700000" algn="tl">
                    <a:srgbClr val="000000">
                      <a:alpha val="43137"/>
                    </a:srgbClr>
                  </a:outerShdw>
                </a:effectLst>
                <a:latin typeface="+mj-lt"/>
                <a:ea typeface="+mj-ea"/>
                <a:cs typeface="+mj-cs"/>
              </a:rPr>
              <a:t> </a:t>
            </a:r>
            <a:r>
              <a:rPr lang="pl-PL" sz="4800" b="1" kern="1200" dirty="0">
                <a:solidFill>
                  <a:schemeClr val="tx1"/>
                </a:solidFill>
                <a:effectLst>
                  <a:outerShdw blurRad="38100" dist="38100" dir="2700000" algn="tl">
                    <a:srgbClr val="000000">
                      <a:alpha val="43137"/>
                    </a:srgbClr>
                  </a:outerShdw>
                </a:effectLst>
                <a:latin typeface="+mj-lt"/>
                <a:ea typeface="+mj-ea"/>
                <a:cs typeface="+mj-cs"/>
              </a:rPr>
              <a:t/>
            </a:r>
            <a:br>
              <a:rPr lang="pl-PL" sz="4800" b="1" kern="1200" dirty="0">
                <a:solidFill>
                  <a:schemeClr val="tx1"/>
                </a:solidFill>
                <a:effectLst>
                  <a:outerShdw blurRad="38100" dist="38100" dir="2700000" algn="tl">
                    <a:srgbClr val="000000">
                      <a:alpha val="43137"/>
                    </a:srgbClr>
                  </a:outerShdw>
                </a:effectLst>
                <a:latin typeface="+mj-lt"/>
                <a:ea typeface="+mj-ea"/>
                <a:cs typeface="+mj-cs"/>
              </a:rPr>
            </a:br>
            <a:r>
              <a:rPr lang="en-US" sz="4800" b="1" kern="1200" dirty="0" err="1">
                <a:solidFill>
                  <a:schemeClr val="tx1"/>
                </a:solidFill>
                <a:effectLst>
                  <a:outerShdw blurRad="38100" dist="38100" dir="2700000" algn="tl">
                    <a:srgbClr val="000000">
                      <a:alpha val="43137"/>
                    </a:srgbClr>
                  </a:outerShdw>
                </a:effectLst>
                <a:latin typeface="+mj-lt"/>
                <a:ea typeface="+mj-ea"/>
                <a:cs typeface="+mj-cs"/>
              </a:rPr>
              <a:t>Parku</a:t>
            </a:r>
            <a:r>
              <a:rPr lang="en-US" sz="4800" b="1" kern="1200" dirty="0">
                <a:solidFill>
                  <a:schemeClr val="tx1"/>
                </a:solidFill>
                <a:effectLst>
                  <a:outerShdw blurRad="38100" dist="38100" dir="2700000" algn="tl">
                    <a:srgbClr val="000000">
                      <a:alpha val="43137"/>
                    </a:srgbClr>
                  </a:outerShdw>
                </a:effectLst>
                <a:latin typeface="+mj-lt"/>
                <a:ea typeface="+mj-ea"/>
                <a:cs typeface="+mj-cs"/>
              </a:rPr>
              <a:t> </a:t>
            </a:r>
            <a:r>
              <a:rPr lang="en-US" sz="4800" b="1" kern="1200" dirty="0" err="1">
                <a:solidFill>
                  <a:schemeClr val="tx1"/>
                </a:solidFill>
                <a:effectLst>
                  <a:outerShdw blurRad="38100" dist="38100" dir="2700000" algn="tl">
                    <a:srgbClr val="000000">
                      <a:alpha val="43137"/>
                    </a:srgbClr>
                  </a:outerShdw>
                </a:effectLst>
                <a:latin typeface="+mj-lt"/>
                <a:ea typeface="+mj-ea"/>
                <a:cs typeface="+mj-cs"/>
              </a:rPr>
              <a:t>Zdrojowym</a:t>
            </a:r>
            <a:r>
              <a:rPr lang="pl-PL" sz="4800" b="1" kern="1200" dirty="0">
                <a:solidFill>
                  <a:schemeClr val="tx1"/>
                </a:solidFill>
                <a:effectLst>
                  <a:outerShdw blurRad="38100" dist="38100" dir="2700000" algn="tl">
                    <a:srgbClr val="000000">
                      <a:alpha val="43137"/>
                    </a:srgbClr>
                  </a:outerShdw>
                </a:effectLst>
                <a:latin typeface="+mj-lt"/>
                <a:ea typeface="+mj-ea"/>
                <a:cs typeface="+mj-cs"/>
              </a:rPr>
              <a:t>  - uroczyste otwarcie dało impuls do organizacji kolejnych koncertów</a:t>
            </a:r>
            <a:endParaRPr lang="en-US" sz="4800" b="1" kern="1200" dirty="0">
              <a:solidFill>
                <a:schemeClr val="tx1"/>
              </a:solidFill>
              <a:effectLst>
                <a:outerShdw blurRad="38100" dist="38100" dir="2700000" algn="tl">
                  <a:srgbClr val="000000">
                    <a:alpha val="43137"/>
                  </a:srgbClr>
                </a:outerShdw>
              </a:effectLst>
              <a:latin typeface="+mj-lt"/>
              <a:ea typeface="+mj-ea"/>
              <a:cs typeface="+mj-cs"/>
            </a:endParaRPr>
          </a:p>
        </p:txBody>
      </p:sp>
      <p:pic>
        <p:nvPicPr>
          <p:cNvPr id="11" name="Symbol zastępczy zawartości 10">
            <a:extLst>
              <a:ext uri="{FF2B5EF4-FFF2-40B4-BE49-F238E27FC236}">
                <a16:creationId xmlns:a16="http://schemas.microsoft.com/office/drawing/2014/main" id="{2B38FB8A-FA63-BC6F-69CA-46B3289A1C91}"/>
              </a:ext>
            </a:extLst>
          </p:cNvPr>
          <p:cNvPicPr>
            <a:picLocks noGrp="1" noChangeAspect="1"/>
          </p:cNvPicPr>
          <p:nvPr>
            <p:ph sz="half" idx="1"/>
          </p:nvPr>
        </p:nvPicPr>
        <p:blipFill>
          <a:blip r:embed="rId4"/>
          <a:stretch>
            <a:fillRect/>
          </a:stretch>
        </p:blipFill>
        <p:spPr>
          <a:xfrm>
            <a:off x="7642225" y="1844675"/>
            <a:ext cx="3103563" cy="2184400"/>
          </a:xfrm>
          <a:prstGeom prst="rect">
            <a:avLst/>
          </a:prstGeom>
        </p:spPr>
      </p:pic>
      <p:pic>
        <p:nvPicPr>
          <p:cNvPr id="14338" name="Picture 2" descr="Może być zdjęciem przedstawiającym drzewo, na świeżym powietrzu i tekst „Altana AltanaKoncertowa Koncertowa 22.06., godz. 19.00 Sylwester Ostrowski Quartet Altana Koncertowa Park Zdrojowy w ŚwinoujÅ›ciu wejście od ul. Chrobrego lub ul. Krzywoustego Hoppe muር Jazz 28.07., godz. 19.00 Tomasz Kudyk Quintet 23.06., godz. 19.00 Marina Nikoriuk (sopran), Iryna Nikoriuk (pianino) 11.08., godz. 19.00 C'est La Vie Band 30.06.,godz. 19.00 Czesław Bobrecki, AndrzejWiśniewski Wiśniewski ¡Marta Kozłowska 14.07., godz. 19.00 Baltic Neopolis Quartet 18.08., godz. 19.00 Quartet Saxademus Organizator Emomten 1.09., godz. 19.00 Maciej Fortuna Trio Mkn szczegółowy program mdk.swinoujscie.pl”">
            <a:extLst>
              <a:ext uri="{FF2B5EF4-FFF2-40B4-BE49-F238E27FC236}">
                <a16:creationId xmlns:a16="http://schemas.microsoft.com/office/drawing/2014/main" id="{06ACC909-D551-68C0-FB46-FD5EFD5A109A}"/>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bwMode="auto">
          <a:xfrm>
            <a:off x="4457700" y="1844675"/>
            <a:ext cx="3119438" cy="4449763"/>
          </a:xfrm>
          <a:prstGeom prst="rect">
            <a:avLst/>
          </a:prstGeom>
          <a:extLst>
            <a:ext uri="{909E8E84-426E-40DD-AFC4-6F175D3DCCD1}">
              <a14:hiddenFill xmlns:a14="http://schemas.microsoft.com/office/drawing/2010/main">
                <a:solidFill>
                  <a:srgbClr val="FFFFFF"/>
                </a:solidFill>
              </a14:hiddenFill>
            </a:ext>
          </a:extLst>
        </p:spPr>
      </p:pic>
      <p:pic>
        <p:nvPicPr>
          <p:cNvPr id="14342" name="Picture 6" descr="Może być zdjęciem przedstawiającym 7 osób">
            <a:extLst>
              <a:ext uri="{FF2B5EF4-FFF2-40B4-BE49-F238E27FC236}">
                <a16:creationId xmlns:a16="http://schemas.microsoft.com/office/drawing/2014/main" id="{B5AAA3A7-9D47-F2D6-9894-0141B88768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642225" y="4092575"/>
            <a:ext cx="3103563" cy="2201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75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BA5997A8-7083-FD11-3D34-2402F02A0737}"/>
              </a:ext>
            </a:extLst>
          </p:cNvPr>
          <p:cNvSpPr>
            <a:spLocks noGrp="1"/>
          </p:cNvSpPr>
          <p:nvPr>
            <p:ph type="title"/>
          </p:nvPr>
        </p:nvSpPr>
        <p:spPr>
          <a:xfrm>
            <a:off x="630382" y="118661"/>
            <a:ext cx="10515600" cy="1325563"/>
          </a:xfrm>
        </p:spPr>
        <p:txBody>
          <a:bodyPr/>
          <a:lstStyle/>
          <a:p>
            <a:pPr algn="ctr"/>
            <a:r>
              <a:rPr lang="pl-PL" b="1" dirty="0">
                <a:effectLst>
                  <a:outerShdw blurRad="38100" dist="38100" dir="2700000" algn="tl">
                    <a:srgbClr val="000000">
                      <a:alpha val="43137"/>
                    </a:srgbClr>
                  </a:outerShdw>
                </a:effectLst>
              </a:rPr>
              <a:t>Przedszkolaki też się integrują</a:t>
            </a:r>
          </a:p>
        </p:txBody>
      </p:sp>
      <p:sp>
        <p:nvSpPr>
          <p:cNvPr id="15" name="Symbol zastępczy zawartości 14">
            <a:extLst>
              <a:ext uri="{FF2B5EF4-FFF2-40B4-BE49-F238E27FC236}">
                <a16:creationId xmlns:a16="http://schemas.microsoft.com/office/drawing/2014/main" id="{BC2F61DC-7379-0CBC-2AAD-BE792145AE8B}"/>
              </a:ext>
            </a:extLst>
          </p:cNvPr>
          <p:cNvSpPr>
            <a:spLocks noGrp="1"/>
          </p:cNvSpPr>
          <p:nvPr>
            <p:ph idx="1"/>
          </p:nvPr>
        </p:nvSpPr>
        <p:spPr/>
        <p:txBody>
          <a:bodyPr/>
          <a:lstStyle/>
          <a:p>
            <a:endParaRPr lang="pl-PL"/>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1033" y="1444224"/>
            <a:ext cx="3785541" cy="2839156"/>
          </a:xfrm>
          <a:prstGeom prst="rect">
            <a:avLst/>
          </a:prstGeom>
        </p:spPr>
      </p:pic>
      <p:sp>
        <p:nvSpPr>
          <p:cNvPr id="3" name="pole tekstowe 2"/>
          <p:cNvSpPr txBox="1"/>
          <p:nvPr/>
        </p:nvSpPr>
        <p:spPr>
          <a:xfrm>
            <a:off x="974684" y="6858000"/>
            <a:ext cx="3981797" cy="4524315"/>
          </a:xfrm>
          <a:prstGeom prst="rect">
            <a:avLst/>
          </a:prstGeom>
          <a:noFill/>
        </p:spPr>
        <p:txBody>
          <a:bodyPr wrap="square" rtlCol="0">
            <a:spAutoFit/>
          </a:bodyPr>
          <a:lstStyle/>
          <a:p>
            <a:r>
              <a:rPr lang="pl-PL" dirty="0"/>
              <a:t>Spotkania integracyjne dzieci,</a:t>
            </a:r>
            <a:br>
              <a:rPr lang="pl-PL" dirty="0"/>
            </a:br>
            <a:r>
              <a:rPr lang="pl-PL" dirty="0"/>
              <a:t>szkolenia nauczycieli</a:t>
            </a:r>
          </a:p>
          <a:p>
            <a:r>
              <a:rPr lang="pl-PL" dirty="0"/>
              <a:t>hospitacje działań</a:t>
            </a:r>
          </a:p>
          <a:p>
            <a:endParaRPr lang="pl-PL" dirty="0"/>
          </a:p>
          <a:p>
            <a:r>
              <a:rPr lang="pl-PL" dirty="0"/>
              <a:t>Niestety główny okres realizacji przypadł na czas pandemii  ale także w pandemii wspólnie działano aby utrzymać nawiązane kontakty.</a:t>
            </a:r>
          </a:p>
          <a:p>
            <a:pPr marL="285750" indent="-285750">
              <a:buFontTx/>
              <a:buChar char="-"/>
            </a:pPr>
            <a:r>
              <a:rPr lang="pl-PL" dirty="0"/>
              <a:t>challenge dla dzieci,</a:t>
            </a:r>
          </a:p>
          <a:p>
            <a:pPr marL="285750" indent="-285750">
              <a:buFontTx/>
              <a:buChar char="-"/>
            </a:pPr>
            <a:r>
              <a:rPr lang="pl-PL" dirty="0"/>
              <a:t>śpiewanie kolęd,</a:t>
            </a:r>
          </a:p>
          <a:p>
            <a:pPr marL="285750" indent="-285750">
              <a:buFontTx/>
              <a:buChar char="-"/>
            </a:pPr>
            <a:r>
              <a:rPr lang="pl-PL" dirty="0"/>
              <a:t>pieczenie pierniczków świątecznych,</a:t>
            </a:r>
          </a:p>
          <a:p>
            <a:pPr marL="285750" indent="-285750">
              <a:buFontTx/>
              <a:buChar char="-"/>
            </a:pPr>
            <a:r>
              <a:rPr lang="pl-PL" dirty="0"/>
              <a:t>przygotowywanie kartek świątecznych dla seniorów,</a:t>
            </a:r>
          </a:p>
          <a:p>
            <a:pPr marL="285750" indent="-285750">
              <a:buFontTx/>
              <a:buChar char="-"/>
            </a:pPr>
            <a:r>
              <a:rPr lang="pl-PL" dirty="0"/>
              <a:t>akcje charytatywne</a:t>
            </a:r>
          </a:p>
          <a:p>
            <a:pPr marL="285750" indent="-285750">
              <a:buFontTx/>
              <a:buChar char="-"/>
            </a:pPr>
            <a:r>
              <a:rPr lang="pl-PL" dirty="0"/>
              <a:t>opracowanie wspólnego polsko-niemieckiego słownika</a:t>
            </a:r>
          </a:p>
        </p:txBody>
      </p:sp>
      <p:sp>
        <p:nvSpPr>
          <p:cNvPr id="4" name="pole tekstowe 3">
            <a:extLst>
              <a:ext uri="{FF2B5EF4-FFF2-40B4-BE49-F238E27FC236}">
                <a16:creationId xmlns:a16="http://schemas.microsoft.com/office/drawing/2014/main" id="{140182D2-0B5D-EC1A-FA98-C02A2980A7DD}"/>
              </a:ext>
            </a:extLst>
          </p:cNvPr>
          <p:cNvSpPr txBox="1"/>
          <p:nvPr/>
        </p:nvSpPr>
        <p:spPr>
          <a:xfrm>
            <a:off x="677107" y="1070090"/>
            <a:ext cx="6374082" cy="646331"/>
          </a:xfrm>
          <a:prstGeom prst="rect">
            <a:avLst/>
          </a:prstGeom>
          <a:noFill/>
        </p:spPr>
        <p:txBody>
          <a:bodyPr wrap="square" rtlCol="0">
            <a:spAutoFit/>
          </a:bodyPr>
          <a:lstStyle/>
          <a:p>
            <a:r>
              <a:rPr lang="pl-PL" dirty="0"/>
              <a:t>Realizację części miękkiej przejęło Przedszkole Miejskie nr 11 z oddziałami integracyjnymi Tęcza przy ul. Bydgoskiej</a:t>
            </a:r>
          </a:p>
        </p:txBody>
      </p:sp>
      <p:sp>
        <p:nvSpPr>
          <p:cNvPr id="6" name="pole tekstowe 5">
            <a:extLst>
              <a:ext uri="{FF2B5EF4-FFF2-40B4-BE49-F238E27FC236}">
                <a16:creationId xmlns:a16="http://schemas.microsoft.com/office/drawing/2014/main" id="{777203FF-FD1F-6490-FAEF-37F6D0E318BD}"/>
              </a:ext>
            </a:extLst>
          </p:cNvPr>
          <p:cNvSpPr txBox="1"/>
          <p:nvPr/>
        </p:nvSpPr>
        <p:spPr>
          <a:xfrm>
            <a:off x="692453" y="1657493"/>
            <a:ext cx="6041721" cy="4524315"/>
          </a:xfrm>
          <a:prstGeom prst="rect">
            <a:avLst/>
          </a:prstGeom>
          <a:noFill/>
        </p:spPr>
        <p:txBody>
          <a:bodyPr wrap="square" rtlCol="0">
            <a:spAutoFit/>
          </a:bodyPr>
          <a:lstStyle/>
          <a:p>
            <a:r>
              <a:rPr lang="pl-PL" dirty="0"/>
              <a:t>Zaplanowane zostały:</a:t>
            </a:r>
          </a:p>
          <a:p>
            <a:endParaRPr lang="pl-PL" b="1" dirty="0"/>
          </a:p>
          <a:p>
            <a:r>
              <a:rPr lang="pl-PL" b="1" dirty="0"/>
              <a:t>Zajęcia dla dzieci </a:t>
            </a:r>
            <a:r>
              <a:rPr lang="pl-PL" dirty="0"/>
              <a:t>– nauka języka niemieckiego</a:t>
            </a:r>
          </a:p>
          <a:p>
            <a:pPr marL="285750" indent="-285750">
              <a:buFont typeface="Arial" panose="020B0604020202020204" pitchFamily="34" charset="0"/>
              <a:buChar char="•"/>
            </a:pPr>
            <a:r>
              <a:rPr lang="pl-PL" dirty="0"/>
              <a:t>Wspólne wydarzenia – imprezy sportowe, kulturalne, integracja</a:t>
            </a:r>
          </a:p>
          <a:p>
            <a:endParaRPr lang="pl-PL" b="1" dirty="0"/>
          </a:p>
          <a:p>
            <a:r>
              <a:rPr lang="pl-PL" b="1" dirty="0"/>
              <a:t>Integracja rodziców i opiekunów</a:t>
            </a:r>
          </a:p>
          <a:p>
            <a:endParaRPr lang="pl-PL" b="1" dirty="0"/>
          </a:p>
          <a:p>
            <a:r>
              <a:rPr lang="pl-PL" b="1" dirty="0"/>
              <a:t>Zajęcia dla nauczycieli:</a:t>
            </a:r>
          </a:p>
          <a:p>
            <a:pPr marL="285750" indent="-285750">
              <a:buFont typeface="Arial" panose="020B0604020202020204" pitchFamily="34" charset="0"/>
              <a:buChar char="•"/>
            </a:pPr>
            <a:r>
              <a:rPr lang="pl-PL" dirty="0"/>
              <a:t>Spotkania integracyjne, szkolenia, wymiany nauczycieli, hospitacje itp..</a:t>
            </a:r>
          </a:p>
          <a:p>
            <a:r>
              <a:rPr lang="pl-PL" dirty="0"/>
              <a:t>Stworzenie wspólnej polsko-niemieckiej oferty</a:t>
            </a:r>
          </a:p>
          <a:p>
            <a:r>
              <a:rPr lang="pl-PL" dirty="0"/>
              <a:t>Powołany został koordynator współpracy polsko-niemieckiej</a:t>
            </a:r>
          </a:p>
          <a:p>
            <a:endParaRPr lang="pl-PL" dirty="0"/>
          </a:p>
          <a:p>
            <a:r>
              <a:rPr lang="pl-PL" b="1" dirty="0"/>
              <a:t>Niestety wszystko pokrzyżowała pandemia COVID - 19…</a:t>
            </a:r>
          </a:p>
          <a:p>
            <a:endParaRPr lang="pl-PL" dirty="0"/>
          </a:p>
        </p:txBody>
      </p:sp>
      <p:sp>
        <p:nvSpPr>
          <p:cNvPr id="10" name="Prostokąt 9">
            <a:extLst>
              <a:ext uri="{FF2B5EF4-FFF2-40B4-BE49-F238E27FC236}">
                <a16:creationId xmlns:a16="http://schemas.microsoft.com/office/drawing/2014/main" id="{140C8C69-9573-1B00-93F9-0BD1ECBE2579}"/>
              </a:ext>
            </a:extLst>
          </p:cNvPr>
          <p:cNvSpPr/>
          <p:nvPr/>
        </p:nvSpPr>
        <p:spPr>
          <a:xfrm>
            <a:off x="482136" y="6351337"/>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11" name="Obraz 10">
            <a:extLst>
              <a:ext uri="{FF2B5EF4-FFF2-40B4-BE49-F238E27FC236}">
                <a16:creationId xmlns:a16="http://schemas.microsoft.com/office/drawing/2014/main" id="{66B599B1-8135-51A5-C830-D4B81648E3F1}"/>
              </a:ext>
            </a:extLst>
          </p:cNvPr>
          <p:cNvPicPr>
            <a:picLocks noChangeAspect="1"/>
          </p:cNvPicPr>
          <p:nvPr/>
        </p:nvPicPr>
        <p:blipFill>
          <a:blip r:embed="rId3"/>
          <a:stretch>
            <a:fillRect/>
          </a:stretch>
        </p:blipFill>
        <p:spPr>
          <a:xfrm>
            <a:off x="9371483" y="6204043"/>
            <a:ext cx="2593571" cy="516626"/>
          </a:xfrm>
          <a:prstGeom prst="rect">
            <a:avLst/>
          </a:prstGeom>
        </p:spPr>
      </p:pic>
      <p:pic>
        <p:nvPicPr>
          <p:cNvPr id="13" name="Obraz 12">
            <a:extLst>
              <a:ext uri="{FF2B5EF4-FFF2-40B4-BE49-F238E27FC236}">
                <a16:creationId xmlns:a16="http://schemas.microsoft.com/office/drawing/2014/main" id="{E4C5747B-933F-0B89-A012-4B95D53582AF}"/>
              </a:ext>
            </a:extLst>
          </p:cNvPr>
          <p:cNvPicPr>
            <a:picLocks noChangeAspect="1"/>
          </p:cNvPicPr>
          <p:nvPr/>
        </p:nvPicPr>
        <p:blipFill>
          <a:blip r:embed="rId4"/>
          <a:stretch>
            <a:fillRect/>
          </a:stretch>
        </p:blipFill>
        <p:spPr>
          <a:xfrm>
            <a:off x="6749520" y="4667547"/>
            <a:ext cx="2777963" cy="1546459"/>
          </a:xfrm>
          <a:prstGeom prst="rect">
            <a:avLst/>
          </a:prstGeom>
        </p:spPr>
      </p:pic>
    </p:spTree>
    <p:extLst>
      <p:ext uri="{BB962C8B-B14F-4D97-AF65-F5344CB8AC3E}">
        <p14:creationId xmlns:p14="http://schemas.microsoft.com/office/powerpoint/2010/main" val="225497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BA5997A8-7083-FD11-3D34-2402F02A0737}"/>
              </a:ext>
            </a:extLst>
          </p:cNvPr>
          <p:cNvSpPr>
            <a:spLocks noGrp="1"/>
          </p:cNvSpPr>
          <p:nvPr>
            <p:ph type="title"/>
          </p:nvPr>
        </p:nvSpPr>
        <p:spPr>
          <a:xfrm>
            <a:off x="612648" y="365124"/>
            <a:ext cx="5221224" cy="2066544"/>
          </a:xfrm>
        </p:spPr>
        <p:txBody>
          <a:bodyPr vert="horz" lIns="91440" tIns="45720" rIns="91440" bIns="45720" rtlCol="0" anchor="b">
            <a:normAutofit/>
          </a:bodyPr>
          <a:lstStyle/>
          <a:p>
            <a:r>
              <a:rPr lang="en-US" sz="5400" b="1" kern="1200">
                <a:effectLst>
                  <a:outerShdw blurRad="38100" dist="38100" dir="2700000" algn="tl">
                    <a:srgbClr val="000000">
                      <a:alpha val="43137"/>
                    </a:srgbClr>
                  </a:outerShdw>
                </a:effectLst>
                <a:latin typeface="+mj-lt"/>
                <a:ea typeface="+mj-ea"/>
                <a:cs typeface="+mj-cs"/>
              </a:rPr>
              <a:t>W jaki sposób wybrnęliśmy?</a:t>
            </a:r>
          </a:p>
        </p:txBody>
      </p:sp>
      <p:sp>
        <p:nvSpPr>
          <p:cNvPr id="11" name="Symbol zastępczy zawartości 10">
            <a:extLst>
              <a:ext uri="{FF2B5EF4-FFF2-40B4-BE49-F238E27FC236}">
                <a16:creationId xmlns:a16="http://schemas.microsoft.com/office/drawing/2014/main" id="{564D1197-959E-B190-CA43-5C6654E7EB12}"/>
              </a:ext>
            </a:extLst>
          </p:cNvPr>
          <p:cNvSpPr>
            <a:spLocks noGrp="1"/>
          </p:cNvSpPr>
          <p:nvPr>
            <p:ph idx="1"/>
          </p:nvPr>
        </p:nvSpPr>
        <p:spPr>
          <a:xfrm>
            <a:off x="612648" y="2843784"/>
            <a:ext cx="5221224" cy="3328416"/>
          </a:xfrm>
        </p:spPr>
        <p:txBody>
          <a:bodyPr vert="horz" lIns="91440" tIns="45720" rIns="91440" bIns="45720" rtlCol="0">
            <a:normAutofit fontScale="92500" lnSpcReduction="20000"/>
          </a:bodyPr>
          <a:lstStyle/>
          <a:p>
            <a:r>
              <a:rPr lang="en-US" sz="1900" dirty="0" err="1"/>
              <a:t>Współpraca</a:t>
            </a:r>
            <a:r>
              <a:rPr lang="en-US" sz="1900" dirty="0"/>
              <a:t> </a:t>
            </a:r>
            <a:r>
              <a:rPr lang="en-US" sz="1900" dirty="0" err="1"/>
              <a:t>przeniosła</a:t>
            </a:r>
            <a:r>
              <a:rPr lang="en-US" sz="1900" dirty="0"/>
              <a:t> </a:t>
            </a:r>
            <a:r>
              <a:rPr lang="en-US" sz="1900" dirty="0" err="1"/>
              <a:t>się</a:t>
            </a:r>
            <a:r>
              <a:rPr lang="en-US" sz="1900" dirty="0"/>
              <a:t> do </a:t>
            </a:r>
            <a:r>
              <a:rPr lang="en-US" sz="1900" dirty="0" err="1"/>
              <a:t>świata</a:t>
            </a:r>
            <a:r>
              <a:rPr lang="en-US" sz="1900" dirty="0"/>
              <a:t> </a:t>
            </a:r>
            <a:r>
              <a:rPr lang="en-US" sz="1900" dirty="0" err="1"/>
              <a:t>wirtualnego</a:t>
            </a:r>
            <a:endParaRPr lang="en-US" sz="1900" dirty="0"/>
          </a:p>
          <a:p>
            <a:pPr marL="0" indent="0">
              <a:buNone/>
            </a:pPr>
            <a:endParaRPr lang="en-US" sz="1900" dirty="0"/>
          </a:p>
          <a:p>
            <a:r>
              <a:rPr lang="en-US" sz="1900" dirty="0"/>
              <a:t>1. Challenge </a:t>
            </a:r>
            <a:r>
              <a:rPr lang="en-US" sz="1900" dirty="0" err="1"/>
              <a:t>dla</a:t>
            </a:r>
            <a:r>
              <a:rPr lang="en-US" sz="1900" dirty="0"/>
              <a:t> </a:t>
            </a:r>
            <a:r>
              <a:rPr lang="en-US" sz="1900" dirty="0" err="1"/>
              <a:t>dzieci</a:t>
            </a:r>
            <a:r>
              <a:rPr lang="en-US" sz="1900" dirty="0"/>
              <a:t> – </a:t>
            </a:r>
            <a:r>
              <a:rPr lang="pl-PL" sz="1900" dirty="0"/>
              <a:t>przedszkole otrzymywało instrukcję zadania i czas na realizację. Potem następowała prezentacja postępów- śpiewanie kolęd, bajka o bałwanku, </a:t>
            </a:r>
            <a:r>
              <a:rPr lang="pl-PL" sz="1900" dirty="0" err="1"/>
              <a:t>eko</a:t>
            </a:r>
            <a:r>
              <a:rPr lang="pl-PL" sz="1900" dirty="0"/>
              <a:t>-zajęcia, taniec karnawałowy</a:t>
            </a:r>
          </a:p>
          <a:p>
            <a:r>
              <a:rPr lang="pl-PL" sz="1900" dirty="0"/>
              <a:t>2. Spotkania on-line</a:t>
            </a:r>
          </a:p>
          <a:p>
            <a:r>
              <a:rPr lang="pl-PL" sz="1900" dirty="0"/>
              <a:t>3. Szkolenia nauczycieli hospitacja zajęć również on </a:t>
            </a:r>
            <a:r>
              <a:rPr lang="pl-PL" sz="1900" dirty="0" err="1"/>
              <a:t>line</a:t>
            </a:r>
            <a:r>
              <a:rPr lang="pl-PL" sz="1900" dirty="0"/>
              <a:t>. </a:t>
            </a:r>
          </a:p>
          <a:p>
            <a:endParaRPr lang="pl-PL" sz="1900" dirty="0"/>
          </a:p>
          <a:p>
            <a:pPr marL="0" indent="0">
              <a:buNone/>
            </a:pPr>
            <a:r>
              <a:rPr lang="pl-PL" sz="1900" b="1" dirty="0">
                <a:effectLst>
                  <a:outerShdw blurRad="38100" dist="38100" dir="2700000" algn="tl">
                    <a:srgbClr val="000000">
                      <a:alpha val="43137"/>
                    </a:srgbClr>
                  </a:outerShdw>
                </a:effectLst>
              </a:rPr>
              <a:t>Udało się? TAK , DALIŚMY RADĘ </a:t>
            </a:r>
            <a:r>
              <a:rPr lang="pl-PL" sz="1900" b="1" dirty="0">
                <a:effectLst>
                  <a:outerShdw blurRad="38100" dist="38100" dir="2700000" algn="tl">
                    <a:srgbClr val="000000">
                      <a:alpha val="43137"/>
                    </a:srgbClr>
                  </a:outerShdw>
                </a:effectLst>
                <a:sym typeface="Wingdings" panose="05000000000000000000" pitchFamily="2" charset="2"/>
              </a:rPr>
              <a:t>!!!</a:t>
            </a:r>
            <a:endParaRPr lang="en-US" sz="1900" b="1" dirty="0">
              <a:effectLst>
                <a:outerShdw blurRad="38100" dist="38100" dir="2700000" algn="tl">
                  <a:srgbClr val="000000">
                    <a:alpha val="43137"/>
                  </a:srgbClr>
                </a:outerShdw>
              </a:effectLst>
            </a:endParaRPr>
          </a:p>
        </p:txBody>
      </p:sp>
      <p:pic>
        <p:nvPicPr>
          <p:cNvPr id="1030" name="Picture 6">
            <a:extLst>
              <a:ext uri="{FF2B5EF4-FFF2-40B4-BE49-F238E27FC236}">
                <a16:creationId xmlns:a16="http://schemas.microsoft.com/office/drawing/2014/main" id="{5671064F-DE8E-3449-983E-EE9845CC832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47" r="2317" b="-5"/>
          <a:stretch/>
        </p:blipFill>
        <p:spPr bwMode="auto">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6C07E93-1281-CDC3-284E-D97E26E56F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42" r="298" b="-6"/>
          <a:stretch/>
        </p:blipFill>
        <p:spPr bwMode="auto">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5CB92C-0D8D-318C-AE9E-5757319502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4836"/>
          <a:stretch/>
        </p:blipFill>
        <p:spPr bwMode="auto">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974684" y="6858000"/>
            <a:ext cx="3981797" cy="5216813"/>
          </a:xfrm>
          <a:prstGeom prst="rect">
            <a:avLst/>
          </a:prstGeom>
          <a:noFill/>
        </p:spPr>
        <p:txBody>
          <a:bodyPr wrap="square" rtlCol="0">
            <a:spAutoFit/>
          </a:bodyPr>
          <a:lstStyle/>
          <a:p>
            <a:pPr>
              <a:spcAft>
                <a:spcPts val="600"/>
              </a:spcAft>
            </a:pPr>
            <a:r>
              <a:rPr lang="pl-PL"/>
              <a:t>Spotkania integracyjne dzieci,</a:t>
            </a:r>
            <a:br>
              <a:rPr lang="pl-PL"/>
            </a:br>
            <a:r>
              <a:rPr lang="pl-PL"/>
              <a:t>szkolenia nauczycieli</a:t>
            </a:r>
          </a:p>
          <a:p>
            <a:pPr>
              <a:spcAft>
                <a:spcPts val="600"/>
              </a:spcAft>
            </a:pPr>
            <a:r>
              <a:rPr lang="pl-PL"/>
              <a:t>hospitacje działań</a:t>
            </a:r>
          </a:p>
          <a:p>
            <a:pPr>
              <a:spcAft>
                <a:spcPts val="600"/>
              </a:spcAft>
            </a:pPr>
            <a:endParaRPr lang="pl-PL"/>
          </a:p>
          <a:p>
            <a:pPr>
              <a:spcAft>
                <a:spcPts val="600"/>
              </a:spcAft>
            </a:pPr>
            <a:r>
              <a:rPr lang="pl-PL"/>
              <a:t>Niestety główny okres realizacji przypadł na czas pandemii  ale także w pandemii wspólnie działano aby utrzymać nawiązane kontakty.</a:t>
            </a:r>
          </a:p>
          <a:p>
            <a:pPr marL="285750" indent="-285750">
              <a:spcAft>
                <a:spcPts val="600"/>
              </a:spcAft>
              <a:buFontTx/>
              <a:buChar char="-"/>
            </a:pPr>
            <a:r>
              <a:rPr lang="pl-PL"/>
              <a:t>challenge dla dzieci,</a:t>
            </a:r>
          </a:p>
          <a:p>
            <a:pPr marL="285750" indent="-285750">
              <a:spcAft>
                <a:spcPts val="600"/>
              </a:spcAft>
              <a:buFontTx/>
              <a:buChar char="-"/>
            </a:pPr>
            <a:r>
              <a:rPr lang="pl-PL"/>
              <a:t>śpiewanie kolęd,</a:t>
            </a:r>
          </a:p>
          <a:p>
            <a:pPr marL="285750" indent="-285750">
              <a:spcAft>
                <a:spcPts val="600"/>
              </a:spcAft>
              <a:buFontTx/>
              <a:buChar char="-"/>
            </a:pPr>
            <a:r>
              <a:rPr lang="pl-PL"/>
              <a:t>pieczenie pierniczków świątecznych,</a:t>
            </a:r>
          </a:p>
          <a:p>
            <a:pPr marL="285750" indent="-285750">
              <a:spcAft>
                <a:spcPts val="600"/>
              </a:spcAft>
              <a:buFontTx/>
              <a:buChar char="-"/>
            </a:pPr>
            <a:r>
              <a:rPr lang="pl-PL"/>
              <a:t>przygotowywanie kartek świątecznych dla seniorów,</a:t>
            </a:r>
          </a:p>
          <a:p>
            <a:pPr marL="285750" indent="-285750">
              <a:spcAft>
                <a:spcPts val="600"/>
              </a:spcAft>
              <a:buFontTx/>
              <a:buChar char="-"/>
            </a:pPr>
            <a:r>
              <a:rPr lang="pl-PL"/>
              <a:t>akcje charytatywne</a:t>
            </a:r>
          </a:p>
          <a:p>
            <a:pPr marL="285750" indent="-285750">
              <a:spcAft>
                <a:spcPts val="600"/>
              </a:spcAft>
              <a:buFontTx/>
              <a:buChar char="-"/>
            </a:pPr>
            <a:r>
              <a:rPr lang="pl-PL"/>
              <a:t>opracowanie wspólnego polsko-niemieckiego słownika</a:t>
            </a:r>
          </a:p>
        </p:txBody>
      </p:sp>
    </p:spTree>
    <p:extLst>
      <p:ext uri="{BB962C8B-B14F-4D97-AF65-F5344CB8AC3E}">
        <p14:creationId xmlns:p14="http://schemas.microsoft.com/office/powerpoint/2010/main" val="4224927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D63C2090-81A5-EEAF-928D-7F16D2C5DC3F}"/>
              </a:ext>
            </a:extLst>
          </p:cNvPr>
          <p:cNvSpPr>
            <a:spLocks noGrp="1"/>
          </p:cNvSpPr>
          <p:nvPr>
            <p:ph type="title"/>
          </p:nvPr>
        </p:nvSpPr>
        <p:spPr>
          <a:xfrm>
            <a:off x="838201" y="365125"/>
            <a:ext cx="5393360" cy="4558425"/>
          </a:xfrm>
        </p:spPr>
        <p:txBody>
          <a:bodyPr vert="horz" lIns="91440" tIns="45720" rIns="91440" bIns="45720" rtlCol="0" anchor="ctr">
            <a:normAutofit/>
          </a:bodyPr>
          <a:lstStyle/>
          <a:p>
            <a:pPr algn="ctr"/>
            <a:r>
              <a:rPr lang="en-US" sz="4400" b="1" dirty="0" err="1">
                <a:effectLst>
                  <a:outerShdw blurRad="38100" dist="38100" dir="2700000" algn="tl">
                    <a:srgbClr val="000000">
                      <a:alpha val="43137"/>
                    </a:srgbClr>
                  </a:outerShdw>
                </a:effectLst>
              </a:rPr>
              <a:t>Dziękujemy</a:t>
            </a:r>
            <a:r>
              <a:rPr lang="en-US" sz="4400" b="1" dirty="0">
                <a:effectLst>
                  <a:outerShdw blurRad="38100" dist="38100" dir="2700000" algn="tl">
                    <a:srgbClr val="000000">
                      <a:alpha val="43137"/>
                    </a:srgbClr>
                  </a:outerShdw>
                </a:effectLst>
              </a:rPr>
              <a:t> za </a:t>
            </a:r>
            <a:r>
              <a:rPr lang="en-US" sz="4400" b="1" dirty="0" err="1">
                <a:effectLst>
                  <a:outerShdw blurRad="38100" dist="38100" dir="2700000" algn="tl">
                    <a:srgbClr val="000000">
                      <a:alpha val="43137"/>
                    </a:srgbClr>
                  </a:outerShdw>
                </a:effectLst>
              </a:rPr>
              <a:t>uwagę</a:t>
            </a:r>
            <a:r>
              <a:rPr lang="pl-PL" sz="4400" b="1" dirty="0">
                <a:effectLst>
                  <a:outerShdw blurRad="38100" dist="38100" dir="2700000" algn="tl">
                    <a:srgbClr val="000000">
                      <a:alpha val="43137"/>
                    </a:srgbClr>
                  </a:outerShdw>
                </a:effectLst>
              </a:rPr>
              <a:t/>
            </a:r>
            <a:br>
              <a:rPr lang="pl-PL" sz="4400" b="1" dirty="0">
                <a:effectLst>
                  <a:outerShdw blurRad="38100" dist="38100" dir="2700000" algn="tl">
                    <a:srgbClr val="000000">
                      <a:alpha val="43137"/>
                    </a:srgbClr>
                  </a:outerShdw>
                </a:effectLst>
              </a:rPr>
            </a:br>
            <a:r>
              <a:rPr lang="pl-PL" sz="4400" b="1" dirty="0">
                <a:effectLst>
                  <a:outerShdw blurRad="38100" dist="38100" dir="2700000" algn="tl">
                    <a:srgbClr val="000000">
                      <a:alpha val="43137"/>
                    </a:srgbClr>
                  </a:outerShdw>
                </a:effectLst>
              </a:rPr>
              <a:t/>
            </a:r>
            <a:br>
              <a:rPr lang="pl-PL" sz="4400" b="1" dirty="0">
                <a:effectLst>
                  <a:outerShdw blurRad="38100" dist="38100" dir="2700000" algn="tl">
                    <a:srgbClr val="000000">
                      <a:alpha val="43137"/>
                    </a:srgbClr>
                  </a:outerShdw>
                </a:effectLst>
              </a:rPr>
            </a:br>
            <a:r>
              <a:rPr lang="pl-PL" sz="4400" b="1" dirty="0">
                <a:effectLst>
                  <a:outerShdw blurRad="38100" dist="38100" dir="2700000" algn="tl">
                    <a:srgbClr val="000000">
                      <a:alpha val="43137"/>
                    </a:srgbClr>
                  </a:outerShdw>
                </a:effectLst>
              </a:rPr>
              <a:t/>
            </a:r>
            <a:br>
              <a:rPr lang="pl-PL" sz="4400" b="1" dirty="0">
                <a:effectLst>
                  <a:outerShdw blurRad="38100" dist="38100" dir="2700000" algn="tl">
                    <a:srgbClr val="000000">
                      <a:alpha val="43137"/>
                    </a:srgbClr>
                  </a:outerShdw>
                </a:effectLst>
              </a:rPr>
            </a:br>
            <a:r>
              <a:rPr lang="pl-PL" sz="4400" b="1" dirty="0">
                <a:effectLst>
                  <a:outerShdw blurRad="38100" dist="38100" dir="2700000" algn="tl">
                    <a:srgbClr val="000000">
                      <a:alpha val="43137"/>
                    </a:srgbClr>
                  </a:outerShdw>
                </a:effectLst>
              </a:rPr>
              <a:t>Barbara Michalska</a:t>
            </a:r>
            <a:br>
              <a:rPr lang="pl-PL" sz="4400" b="1" dirty="0">
                <a:effectLst>
                  <a:outerShdw blurRad="38100" dist="38100" dir="2700000" algn="tl">
                    <a:srgbClr val="000000">
                      <a:alpha val="43137"/>
                    </a:srgbClr>
                  </a:outerShdw>
                </a:effectLst>
              </a:rPr>
            </a:br>
            <a:r>
              <a:rPr lang="pl-PL" sz="4400" b="1" dirty="0">
                <a:effectLst>
                  <a:outerShdw blurRad="38100" dist="38100" dir="2700000" algn="tl">
                    <a:srgbClr val="000000">
                      <a:alpha val="43137"/>
                    </a:srgbClr>
                  </a:outerShdw>
                </a:effectLst>
              </a:rPr>
              <a:t>i </a:t>
            </a:r>
            <a:br>
              <a:rPr lang="pl-PL" sz="4400" b="1" dirty="0">
                <a:effectLst>
                  <a:outerShdw blurRad="38100" dist="38100" dir="2700000" algn="tl">
                    <a:srgbClr val="000000">
                      <a:alpha val="43137"/>
                    </a:srgbClr>
                  </a:outerShdw>
                </a:effectLst>
              </a:rPr>
            </a:br>
            <a:r>
              <a:rPr lang="pl-PL" sz="4400" b="1" dirty="0">
                <a:effectLst>
                  <a:outerShdw blurRad="38100" dist="38100" dir="2700000" algn="tl">
                    <a:srgbClr val="000000">
                      <a:alpha val="43137"/>
                    </a:srgbClr>
                  </a:outerShdw>
                </a:effectLst>
              </a:rPr>
              <a:t>Anna Prejzner</a:t>
            </a:r>
            <a:br>
              <a:rPr lang="pl-PL" sz="4400" b="1" dirty="0">
                <a:effectLst>
                  <a:outerShdw blurRad="38100" dist="38100" dir="2700000" algn="tl">
                    <a:srgbClr val="000000">
                      <a:alpha val="43137"/>
                    </a:srgbClr>
                  </a:outerShdw>
                </a:effectLst>
              </a:rPr>
            </a:br>
            <a:endParaRPr lang="en-US" sz="4400" b="1" dirty="0">
              <a:effectLst>
                <a:outerShdw blurRad="38100" dist="38100" dir="2700000" algn="tl">
                  <a:srgbClr val="000000">
                    <a:alpha val="43137"/>
                  </a:srgbClr>
                </a:outerShdw>
              </a:effectLst>
            </a:endParaRPr>
          </a:p>
        </p:txBody>
      </p:sp>
      <p:sp>
        <p:nvSpPr>
          <p:cNvPr id="8" name="Symbol zastępczy tekstu 7">
            <a:extLst>
              <a:ext uri="{FF2B5EF4-FFF2-40B4-BE49-F238E27FC236}">
                <a16:creationId xmlns:a16="http://schemas.microsoft.com/office/drawing/2014/main" id="{8E4D114F-C0C5-2DFF-E979-A9368A09541A}"/>
              </a:ext>
            </a:extLst>
          </p:cNvPr>
          <p:cNvSpPr>
            <a:spLocks noGrp="1"/>
          </p:cNvSpPr>
          <p:nvPr>
            <p:ph type="body" sz="half" idx="2"/>
          </p:nvPr>
        </p:nvSpPr>
        <p:spPr>
          <a:xfrm>
            <a:off x="838200" y="5519195"/>
            <a:ext cx="5393361" cy="657767"/>
          </a:xfrm>
        </p:spPr>
        <p:txBody>
          <a:bodyPr vert="horz" lIns="91440" tIns="45720" rIns="91440" bIns="45720" rtlCol="0">
            <a:normAutofit/>
          </a:bodyPr>
          <a:lstStyle/>
          <a:p>
            <a:r>
              <a:rPr lang="en-US" i="1" dirty="0" err="1"/>
              <a:t>Zdjęcia</a:t>
            </a:r>
            <a:r>
              <a:rPr lang="en-US" i="1" dirty="0"/>
              <a:t>: </a:t>
            </a:r>
            <a:r>
              <a:rPr lang="en-US" i="1" dirty="0" err="1"/>
              <a:t>Świnoujście</a:t>
            </a:r>
            <a:r>
              <a:rPr lang="en-US" i="1" dirty="0"/>
              <a:t>  - </a:t>
            </a:r>
            <a:r>
              <a:rPr lang="en-US" i="1" dirty="0" err="1"/>
              <a:t>wyspy</a:t>
            </a:r>
            <a:r>
              <a:rPr lang="en-US" i="1" dirty="0"/>
              <a:t> </a:t>
            </a:r>
            <a:r>
              <a:rPr lang="en-US" i="1" dirty="0" err="1"/>
              <a:t>możliwości</a:t>
            </a:r>
            <a:r>
              <a:rPr lang="en-US" i="1" dirty="0"/>
              <a:t> – FB</a:t>
            </a:r>
          </a:p>
          <a:p>
            <a:r>
              <a:rPr lang="en-US" i="1" dirty="0">
                <a:hlinkClick r:id="rId2"/>
              </a:rPr>
              <a:t>www.swinoujscie.pl</a:t>
            </a:r>
            <a:r>
              <a:rPr lang="en-US" i="1" dirty="0"/>
              <a:t>, </a:t>
            </a:r>
            <a:r>
              <a:rPr lang="en-US" i="1" dirty="0" err="1"/>
              <a:t>materiały</a:t>
            </a:r>
            <a:r>
              <a:rPr lang="en-US" i="1" dirty="0"/>
              <a:t> </a:t>
            </a:r>
            <a:r>
              <a:rPr lang="en-US" i="1" dirty="0" err="1"/>
              <a:t>własne</a:t>
            </a:r>
            <a:endParaRPr lang="en-US" i="1" dirty="0"/>
          </a:p>
        </p:txBody>
      </p:sp>
      <p:pic>
        <p:nvPicPr>
          <p:cNvPr id="4" name="Picture 2" descr="Brak dostępnego opisu zdjęcia.">
            <a:extLst>
              <a:ext uri="{FF2B5EF4-FFF2-40B4-BE49-F238E27FC236}">
                <a16:creationId xmlns:a16="http://schemas.microsoft.com/office/drawing/2014/main" id="{14EE434A-8FE5-3961-B0D1-AB9D36FB24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 b="5"/>
          <a:stretch/>
        </p:blipFill>
        <p:spPr bwMode="auto">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id="{451FAECC-27AA-B4AE-DD58-AAA520E8450D}"/>
              </a:ext>
            </a:extLst>
          </p:cNvPr>
          <p:cNvSpPr/>
          <p:nvPr/>
        </p:nvSpPr>
        <p:spPr>
          <a:xfrm>
            <a:off x="179275" y="6403275"/>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6" name="Obraz 5">
            <a:extLst>
              <a:ext uri="{FF2B5EF4-FFF2-40B4-BE49-F238E27FC236}">
                <a16:creationId xmlns:a16="http://schemas.microsoft.com/office/drawing/2014/main" id="{A00BFABB-0CC2-F40A-474F-CBA5C2E9397F}"/>
              </a:ext>
            </a:extLst>
          </p:cNvPr>
          <p:cNvPicPr>
            <a:picLocks noChangeAspect="1"/>
          </p:cNvPicPr>
          <p:nvPr/>
        </p:nvPicPr>
        <p:blipFill>
          <a:blip r:embed="rId4"/>
          <a:stretch>
            <a:fillRect/>
          </a:stretch>
        </p:blipFill>
        <p:spPr>
          <a:xfrm>
            <a:off x="9371483" y="6204043"/>
            <a:ext cx="2593571" cy="516626"/>
          </a:xfrm>
          <a:prstGeom prst="rect">
            <a:avLst/>
          </a:prstGeom>
        </p:spPr>
      </p:pic>
    </p:spTree>
    <p:extLst>
      <p:ext uri="{BB962C8B-B14F-4D97-AF65-F5344CB8AC3E}">
        <p14:creationId xmlns:p14="http://schemas.microsoft.com/office/powerpoint/2010/main" val="150929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7D434023-5998-A082-1D49-73AA2935FD90}"/>
              </a:ext>
            </a:extLst>
          </p:cNvPr>
          <p:cNvSpPr>
            <a:spLocks noGrp="1"/>
          </p:cNvSpPr>
          <p:nvPr>
            <p:ph type="title"/>
          </p:nvPr>
        </p:nvSpPr>
        <p:spPr>
          <a:xfrm>
            <a:off x="0" y="-93347"/>
            <a:ext cx="12192000" cy="1325563"/>
          </a:xfrm>
        </p:spPr>
        <p:txBody>
          <a:bodyPr/>
          <a:lstStyle/>
          <a:p>
            <a:pPr algn="ctr"/>
            <a:r>
              <a:rPr lang="pl-PL" b="1" dirty="0">
                <a:effectLst>
                  <a:outerShdw blurRad="38100" dist="38100" dir="2700000" algn="tl">
                    <a:srgbClr val="000000">
                      <a:alpha val="43137"/>
                    </a:srgbClr>
                  </a:outerShdw>
                </a:effectLst>
                <a:latin typeface="+mn-lt"/>
              </a:rPr>
              <a:t>Zakres tematyczny realizowanych projektów</a:t>
            </a:r>
          </a:p>
        </p:txBody>
      </p:sp>
      <p:sp>
        <p:nvSpPr>
          <p:cNvPr id="7" name="Symbol zastępczy tekstu 6">
            <a:extLst>
              <a:ext uri="{FF2B5EF4-FFF2-40B4-BE49-F238E27FC236}">
                <a16:creationId xmlns:a16="http://schemas.microsoft.com/office/drawing/2014/main" id="{1582AEDF-E132-ACB4-9898-6B9EC374B42D}"/>
              </a:ext>
            </a:extLst>
          </p:cNvPr>
          <p:cNvSpPr>
            <a:spLocks noGrp="1"/>
          </p:cNvSpPr>
          <p:nvPr>
            <p:ph type="body" idx="1"/>
          </p:nvPr>
        </p:nvSpPr>
        <p:spPr/>
        <p:txBody>
          <a:bodyPr>
            <a:normAutofit/>
          </a:bodyPr>
          <a:lstStyle/>
          <a:p>
            <a:endParaRPr lang="pl-PL" dirty="0"/>
          </a:p>
          <a:p>
            <a:endParaRPr lang="pl-PL" dirty="0"/>
          </a:p>
          <a:p>
            <a:endParaRPr lang="pl-PL" dirty="0"/>
          </a:p>
        </p:txBody>
      </p:sp>
      <p:pic>
        <p:nvPicPr>
          <p:cNvPr id="43" name="Symbol zastępczy zawartości 42" descr="Rower na rogu ulicy">
            <a:extLst>
              <a:ext uri="{FF2B5EF4-FFF2-40B4-BE49-F238E27FC236}">
                <a16:creationId xmlns:a16="http://schemas.microsoft.com/office/drawing/2014/main" id="{7B6C00C3-64D3-0CD4-2923-039E34C15D5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98811" y="851921"/>
            <a:ext cx="2791418" cy="1860760"/>
          </a:xfrm>
        </p:spPr>
      </p:pic>
      <p:sp>
        <p:nvSpPr>
          <p:cNvPr id="19" name="Symbol zastępczy tekstu 18">
            <a:extLst>
              <a:ext uri="{FF2B5EF4-FFF2-40B4-BE49-F238E27FC236}">
                <a16:creationId xmlns:a16="http://schemas.microsoft.com/office/drawing/2014/main" id="{DDA470D3-0D58-1C01-5A30-8486C04006D8}"/>
              </a:ext>
            </a:extLst>
          </p:cNvPr>
          <p:cNvSpPr>
            <a:spLocks noGrp="1"/>
          </p:cNvSpPr>
          <p:nvPr>
            <p:ph type="body" sz="quarter" idx="3"/>
          </p:nvPr>
        </p:nvSpPr>
        <p:spPr>
          <a:xfrm>
            <a:off x="449775" y="4379586"/>
            <a:ext cx="3732415" cy="1965700"/>
          </a:xfrm>
        </p:spPr>
        <p:txBody>
          <a:bodyPr>
            <a:noAutofit/>
          </a:bodyPr>
          <a:lstStyle/>
          <a:p>
            <a:r>
              <a:rPr lang="pl-PL" dirty="0">
                <a:effectLst>
                  <a:outerShdw blurRad="38100" dist="38100" dir="2700000" algn="tl">
                    <a:srgbClr val="000000">
                      <a:alpha val="43137"/>
                    </a:srgbClr>
                  </a:outerShdw>
                </a:effectLst>
              </a:rPr>
              <a:t>Działania pro-ekologiczne</a:t>
            </a:r>
          </a:p>
          <a:p>
            <a:r>
              <a:rPr lang="pl-PL" sz="1800" b="0" dirty="0">
                <a:effectLst>
                  <a:outerShdw blurRad="38100" dist="38100" dir="2700000" algn="tl">
                    <a:srgbClr val="000000">
                      <a:alpha val="43137"/>
                    </a:srgbClr>
                  </a:outerShdw>
                </a:effectLst>
              </a:rPr>
              <a:t>1. </a:t>
            </a:r>
            <a:r>
              <a:rPr lang="pl-PL" sz="1800" b="0" dirty="0"/>
              <a:t>rewitalizacja Parku Zdrojowego, </a:t>
            </a:r>
          </a:p>
          <a:p>
            <a:r>
              <a:rPr lang="pl-PL" sz="1800" b="0" dirty="0"/>
              <a:t>2. edukacyjne place zabaw (Park Zdrojowy, wyspa Karsibór), </a:t>
            </a:r>
          </a:p>
          <a:p>
            <a:r>
              <a:rPr lang="pl-PL" sz="1800" b="0" dirty="0"/>
              <a:t>3. działania dot. gospodarki ściekowej wyspy Uznam</a:t>
            </a:r>
            <a:endParaRPr lang="pl-PL" sz="1800" b="0" dirty="0">
              <a:effectLst>
                <a:outerShdw blurRad="38100" dist="38100" dir="2700000" algn="tl">
                  <a:srgbClr val="000000">
                    <a:alpha val="43137"/>
                  </a:srgbClr>
                </a:outerShdw>
              </a:effectLst>
            </a:endParaRPr>
          </a:p>
        </p:txBody>
      </p:sp>
      <p:pic>
        <p:nvPicPr>
          <p:cNvPr id="35" name="Symbol zastępczy zawartości 34" descr="Ręczne drzewo terenowe">
            <a:extLst>
              <a:ext uri="{FF2B5EF4-FFF2-40B4-BE49-F238E27FC236}">
                <a16:creationId xmlns:a16="http://schemas.microsoft.com/office/drawing/2014/main" id="{51350D32-7D15-E67D-8B0F-167D1CD95E6F}"/>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97388" y="4674413"/>
            <a:ext cx="2792841" cy="1772692"/>
          </a:xfrm>
        </p:spPr>
      </p:pic>
      <p:sp>
        <p:nvSpPr>
          <p:cNvPr id="16" name="Symbol zastępczy tekstu 6">
            <a:extLst>
              <a:ext uri="{FF2B5EF4-FFF2-40B4-BE49-F238E27FC236}">
                <a16:creationId xmlns:a16="http://schemas.microsoft.com/office/drawing/2014/main" id="{6136B930-5221-612E-C810-9E59BC4DFA33}"/>
              </a:ext>
            </a:extLst>
          </p:cNvPr>
          <p:cNvSpPr txBox="1">
            <a:spLocks/>
          </p:cNvSpPr>
          <p:nvPr/>
        </p:nvSpPr>
        <p:spPr>
          <a:xfrm>
            <a:off x="417466" y="3231583"/>
            <a:ext cx="3891887" cy="7690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pl-PL" sz="2400" b="1" dirty="0">
                <a:effectLst>
                  <a:outerShdw blurRad="38100" dist="38100" dir="2700000" algn="tl">
                    <a:srgbClr val="000000">
                      <a:alpha val="43137"/>
                    </a:srgbClr>
                  </a:outerShdw>
                </a:effectLst>
              </a:rPr>
              <a:t>Infrastruktura edukacyjna  - </a:t>
            </a:r>
            <a:r>
              <a:rPr lang="pl-PL" sz="1800" dirty="0"/>
              <a:t>b</a:t>
            </a:r>
            <a:r>
              <a:rPr lang="pl-PL" sz="1800" dirty="0" smtClean="0"/>
              <a:t>udowa </a:t>
            </a:r>
            <a:r>
              <a:rPr lang="pl-PL" sz="1800" dirty="0"/>
              <a:t>przedszkola przy ul. Bydgoskiej</a:t>
            </a:r>
          </a:p>
        </p:txBody>
      </p:sp>
      <p:sp>
        <p:nvSpPr>
          <p:cNvPr id="17" name="Symbol zastępczy tekstu 6">
            <a:extLst>
              <a:ext uri="{FF2B5EF4-FFF2-40B4-BE49-F238E27FC236}">
                <a16:creationId xmlns:a16="http://schemas.microsoft.com/office/drawing/2014/main" id="{9A2E10DC-2CEF-4973-66A7-FF298A95992F}"/>
              </a:ext>
            </a:extLst>
          </p:cNvPr>
          <p:cNvSpPr txBox="1">
            <a:spLocks/>
          </p:cNvSpPr>
          <p:nvPr/>
        </p:nvSpPr>
        <p:spPr>
          <a:xfrm>
            <a:off x="417466" y="1182123"/>
            <a:ext cx="4237661" cy="16774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pl-PL" sz="2400" b="1" dirty="0">
                <a:effectLst>
                  <a:outerShdw blurRad="38100" dist="38100" dir="2700000" algn="tl">
                    <a:srgbClr val="000000">
                      <a:alpha val="43137"/>
                    </a:srgbClr>
                  </a:outerShdw>
                </a:effectLst>
              </a:rPr>
              <a:t>Infrastruktura transportowa </a:t>
            </a:r>
            <a:r>
              <a:rPr lang="pl-PL" sz="2400" b="1" dirty="0"/>
              <a:t> -</a:t>
            </a:r>
            <a:r>
              <a:rPr lang="pl-PL" sz="2000" dirty="0"/>
              <a:t/>
            </a:r>
            <a:br>
              <a:rPr lang="pl-PL" sz="2000" dirty="0"/>
            </a:br>
            <a:r>
              <a:rPr lang="pl-PL" sz="1800" dirty="0"/>
              <a:t>1.  ścieżki rowerowe : do </a:t>
            </a:r>
            <a:r>
              <a:rPr lang="pl-PL" sz="1800" dirty="0" err="1"/>
              <a:t>Kamminke</a:t>
            </a:r>
            <a:r>
              <a:rPr lang="pl-PL" sz="1800" dirty="0"/>
              <a:t>, wzdłuż Transgranicznej Promenady,</a:t>
            </a:r>
          </a:p>
          <a:p>
            <a:r>
              <a:rPr lang="pl-PL" sz="1800" dirty="0"/>
              <a:t>2. </a:t>
            </a:r>
            <a:r>
              <a:rPr lang="pl-PL" sz="1800" dirty="0" smtClean="0"/>
              <a:t>modernizacja </a:t>
            </a:r>
            <a:r>
              <a:rPr lang="pl-PL" sz="1800" dirty="0"/>
              <a:t>ulic </a:t>
            </a:r>
            <a:br>
              <a:rPr lang="pl-PL" sz="1800" dirty="0"/>
            </a:br>
            <a:r>
              <a:rPr lang="pl-PL" sz="1800" dirty="0"/>
              <a:t>Wojska Polskiego i </a:t>
            </a:r>
            <a:r>
              <a:rPr lang="pl-PL" sz="1800" dirty="0" smtClean="0"/>
              <a:t>Grunwaldzkiej</a:t>
            </a:r>
            <a:endParaRPr lang="pl-PL" dirty="0"/>
          </a:p>
          <a:p>
            <a:endParaRPr lang="pl-PL" dirty="0"/>
          </a:p>
        </p:txBody>
      </p:sp>
      <p:pic>
        <p:nvPicPr>
          <p:cNvPr id="7170" name="Picture 2">
            <a:extLst>
              <a:ext uri="{FF2B5EF4-FFF2-40B4-BE49-F238E27FC236}">
                <a16:creationId xmlns:a16="http://schemas.microsoft.com/office/drawing/2014/main" id="{5C472146-C4D1-CA1B-FB8D-4A9F7B3B0C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2792" y="2766777"/>
            <a:ext cx="2797437" cy="1863791"/>
          </a:xfrm>
          <a:prstGeom prst="rect">
            <a:avLst/>
          </a:prstGeom>
          <a:noFill/>
          <a:extLst>
            <a:ext uri="{909E8E84-426E-40DD-AFC4-6F175D3DCCD1}">
              <a14:hiddenFill xmlns:a14="http://schemas.microsoft.com/office/drawing/2010/main">
                <a:solidFill>
                  <a:srgbClr val="FFFFFF"/>
                </a:solidFill>
              </a14:hiddenFill>
            </a:ext>
          </a:extLst>
        </p:spPr>
      </p:pic>
      <p:sp>
        <p:nvSpPr>
          <p:cNvPr id="44" name="pole tekstowe 43">
            <a:extLst>
              <a:ext uri="{FF2B5EF4-FFF2-40B4-BE49-F238E27FC236}">
                <a16:creationId xmlns:a16="http://schemas.microsoft.com/office/drawing/2014/main" id="{4B08F1B2-B1A6-404A-7499-0F6CFC1A1AA1}"/>
              </a:ext>
            </a:extLst>
          </p:cNvPr>
          <p:cNvSpPr txBox="1"/>
          <p:nvPr/>
        </p:nvSpPr>
        <p:spPr>
          <a:xfrm>
            <a:off x="7590230" y="3942261"/>
            <a:ext cx="4449606" cy="1938992"/>
          </a:xfrm>
          <a:prstGeom prst="rect">
            <a:avLst/>
          </a:prstGeom>
          <a:noFill/>
        </p:spPr>
        <p:txBody>
          <a:bodyPr wrap="square" rtlCol="0">
            <a:spAutoFit/>
          </a:bodyPr>
          <a:lstStyle/>
          <a:p>
            <a:pPr algn="ctr"/>
            <a:r>
              <a:rPr lang="pl-PL" dirty="0"/>
              <a:t>Na ten cel udało się pozyskać ponad</a:t>
            </a:r>
            <a:br>
              <a:rPr lang="pl-PL" dirty="0"/>
            </a:br>
            <a:r>
              <a:rPr lang="pl-PL" sz="4800" b="1" dirty="0">
                <a:effectLst>
                  <a:outerShdw blurRad="38100" dist="38100" dir="2700000" algn="tl">
                    <a:srgbClr val="000000">
                      <a:alpha val="43137"/>
                    </a:srgbClr>
                  </a:outerShdw>
                </a:effectLst>
              </a:rPr>
              <a:t>14,5 mln </a:t>
            </a:r>
            <a:r>
              <a:rPr lang="pl-PL" sz="4800" b="1" dirty="0"/>
              <a:t>€</a:t>
            </a:r>
            <a:endParaRPr lang="pl-PL" b="1" dirty="0"/>
          </a:p>
          <a:p>
            <a:pPr algn="ctr"/>
            <a:endParaRPr lang="pl-PL" dirty="0"/>
          </a:p>
          <a:p>
            <a:pPr algn="ctr"/>
            <a:endParaRPr lang="pl-PL" dirty="0"/>
          </a:p>
          <a:p>
            <a:pPr algn="ctr"/>
            <a:endParaRPr lang="pl-PL" dirty="0"/>
          </a:p>
        </p:txBody>
      </p:sp>
      <p:pic>
        <p:nvPicPr>
          <p:cNvPr id="47" name="Obraz 46">
            <a:extLst>
              <a:ext uri="{FF2B5EF4-FFF2-40B4-BE49-F238E27FC236}">
                <a16:creationId xmlns:a16="http://schemas.microsoft.com/office/drawing/2014/main" id="{9D97C759-6F9A-B822-5E0D-60EF82983EC0}"/>
              </a:ext>
            </a:extLst>
          </p:cNvPr>
          <p:cNvPicPr>
            <a:picLocks noChangeAspect="1"/>
          </p:cNvPicPr>
          <p:nvPr/>
        </p:nvPicPr>
        <p:blipFill>
          <a:blip r:embed="rId5"/>
          <a:stretch>
            <a:fillRect/>
          </a:stretch>
        </p:blipFill>
        <p:spPr>
          <a:xfrm>
            <a:off x="7962299" y="1678476"/>
            <a:ext cx="3549812" cy="1974932"/>
          </a:xfrm>
          <a:prstGeom prst="rect">
            <a:avLst/>
          </a:prstGeom>
        </p:spPr>
      </p:pic>
      <p:pic>
        <p:nvPicPr>
          <p:cNvPr id="14" name="Obraz 13">
            <a:extLst>
              <a:ext uri="{FF2B5EF4-FFF2-40B4-BE49-F238E27FC236}">
                <a16:creationId xmlns:a16="http://schemas.microsoft.com/office/drawing/2014/main" id="{6CB42FCD-E316-5ADE-5A0C-D7F23D3CBCD1}"/>
              </a:ext>
            </a:extLst>
          </p:cNvPr>
          <p:cNvPicPr>
            <a:picLocks noChangeAspect="1"/>
          </p:cNvPicPr>
          <p:nvPr/>
        </p:nvPicPr>
        <p:blipFill>
          <a:blip r:embed="rId6"/>
          <a:stretch>
            <a:fillRect/>
          </a:stretch>
        </p:blipFill>
        <p:spPr>
          <a:xfrm>
            <a:off x="9484822" y="6259567"/>
            <a:ext cx="2593571" cy="516626"/>
          </a:xfrm>
          <a:prstGeom prst="rect">
            <a:avLst/>
          </a:prstGeom>
        </p:spPr>
      </p:pic>
      <p:sp>
        <p:nvSpPr>
          <p:cNvPr id="15" name="Prostokąt 14"/>
          <p:cNvSpPr/>
          <p:nvPr/>
        </p:nvSpPr>
        <p:spPr>
          <a:xfrm>
            <a:off x="449775" y="6447105"/>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Tree>
    <p:extLst>
      <p:ext uri="{BB962C8B-B14F-4D97-AF65-F5344CB8AC3E}">
        <p14:creationId xmlns:p14="http://schemas.microsoft.com/office/powerpoint/2010/main" val="41751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0" y="-210728"/>
            <a:ext cx="12192000" cy="1338349"/>
          </a:xfrm>
        </p:spPr>
        <p:txBody>
          <a:bodyPr>
            <a:normAutofit/>
          </a:bodyPr>
          <a:lstStyle/>
          <a:p>
            <a:pPr algn="ctr"/>
            <a:r>
              <a:rPr lang="pl-PL" sz="4000" b="1" dirty="0">
                <a:effectLst>
                  <a:outerShdw blurRad="38100" dist="38100" dir="2700000" algn="tl">
                    <a:srgbClr val="000000">
                      <a:alpha val="43137"/>
                    </a:srgbClr>
                  </a:outerShdw>
                </a:effectLst>
                <a:latin typeface="+mn-lt"/>
              </a:rPr>
              <a:t>Pierwsze projekty w ramach INTERREG IV A</a:t>
            </a:r>
          </a:p>
        </p:txBody>
      </p:sp>
      <p:sp>
        <p:nvSpPr>
          <p:cNvPr id="13" name="Symbol zastępczy zawartości 12"/>
          <p:cNvSpPr>
            <a:spLocks noGrp="1"/>
          </p:cNvSpPr>
          <p:nvPr>
            <p:ph sz="half" idx="1"/>
          </p:nvPr>
        </p:nvSpPr>
        <p:spPr>
          <a:xfrm>
            <a:off x="372533" y="988097"/>
            <a:ext cx="6341533" cy="3689912"/>
          </a:xfrm>
        </p:spPr>
        <p:txBody>
          <a:bodyPr>
            <a:normAutofit/>
          </a:bodyPr>
          <a:lstStyle/>
          <a:p>
            <a:pPr marL="0" indent="0" algn="ctr">
              <a:buNone/>
            </a:pPr>
            <a:r>
              <a:rPr lang="pl-PL" b="1" dirty="0">
                <a:effectLst>
                  <a:outerShdw blurRad="38100" dist="38100" dir="2700000" algn="tl">
                    <a:srgbClr val="000000">
                      <a:alpha val="43137"/>
                    </a:srgbClr>
                  </a:outerShdw>
                </a:effectLst>
              </a:rPr>
              <a:t>Atrakcje przyrodnicze wysp Uznam i Karsibór</a:t>
            </a:r>
          </a:p>
          <a:p>
            <a:r>
              <a:rPr lang="pl-PL" sz="1800" dirty="0"/>
              <a:t>Projekt realizowany we współpracy z Niemieckim Związkiem Ochrony Przyrody – Grupa Regionalna Uznam (NABU Uznam).</a:t>
            </a:r>
          </a:p>
          <a:p>
            <a:endParaRPr lang="pl-PL" sz="1800" dirty="0"/>
          </a:p>
          <a:p>
            <a:r>
              <a:rPr lang="pl-PL" sz="2400" b="1" dirty="0"/>
              <a:t>Plac </a:t>
            </a:r>
            <a:r>
              <a:rPr lang="pl-PL" sz="2400" b="1" dirty="0" smtClean="0"/>
              <a:t>zabaw z </a:t>
            </a:r>
            <a:r>
              <a:rPr lang="pl-PL" sz="2400" b="1" dirty="0"/>
              <a:t>trzema strefami</a:t>
            </a:r>
            <a:r>
              <a:rPr lang="pl-PL" sz="1800" b="1" dirty="0"/>
              <a:t> </a:t>
            </a:r>
            <a:r>
              <a:rPr lang="pl-PL" sz="1800" dirty="0" smtClean="0"/>
              <a:t>(</a:t>
            </a:r>
            <a:r>
              <a:rPr lang="pl-PL" sz="1800" dirty="0"/>
              <a:t>sprawnościowa, edukacyjna, wypoczynkowa) dla dzieci na wyspie Karsibór</a:t>
            </a:r>
          </a:p>
          <a:p>
            <a:r>
              <a:rPr lang="pl-PL" sz="2400" b="1" dirty="0"/>
              <a:t>Dwujęzyczne tablice edukacyjne</a:t>
            </a:r>
            <a:r>
              <a:rPr lang="pl-PL" sz="2400" dirty="0"/>
              <a:t> </a:t>
            </a:r>
            <a:r>
              <a:rPr lang="pl-PL" sz="1800" dirty="0" smtClean="0"/>
              <a:t>dot</a:t>
            </a:r>
            <a:r>
              <a:rPr lang="pl-PL" sz="1800" dirty="0"/>
              <a:t>. fauny i </a:t>
            </a:r>
            <a:r>
              <a:rPr lang="pl-PL" sz="1800" dirty="0" smtClean="0"/>
              <a:t>flory</a:t>
            </a:r>
          </a:p>
          <a:p>
            <a:endParaRPr lang="pl-PL" dirty="0" smtClean="0"/>
          </a:p>
        </p:txBody>
      </p:sp>
      <p:pic>
        <p:nvPicPr>
          <p:cNvPr id="15" name="Symbol zastępczy zawartości 1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98984" y="4136170"/>
            <a:ext cx="3547584" cy="2372447"/>
          </a:xfrm>
        </p:spPr>
      </p:pic>
      <p:pic>
        <p:nvPicPr>
          <p:cNvPr id="16" name="Obraz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067" y="842269"/>
            <a:ext cx="5085695" cy="3814272"/>
          </a:xfrm>
          <a:prstGeom prst="rect">
            <a:avLst/>
          </a:prstGeom>
        </p:spPr>
      </p:pic>
      <p:pic>
        <p:nvPicPr>
          <p:cNvPr id="18" name="Obraz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7551" y="4724187"/>
            <a:ext cx="2601201" cy="1764481"/>
          </a:xfrm>
          <a:prstGeom prst="rect">
            <a:avLst/>
          </a:prstGeom>
        </p:spPr>
      </p:pic>
      <p:sp>
        <p:nvSpPr>
          <p:cNvPr id="19" name="Prostokąt 18"/>
          <p:cNvSpPr/>
          <p:nvPr/>
        </p:nvSpPr>
        <p:spPr>
          <a:xfrm>
            <a:off x="83125" y="6488668"/>
            <a:ext cx="9360932"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a:t>
            </a:r>
            <a:r>
              <a:rPr lang="pl-PL" sz="900" dirty="0" smtClean="0"/>
              <a:t>budżetu</a:t>
            </a:r>
          </a:p>
          <a:p>
            <a:r>
              <a:rPr lang="pl-PL" sz="900" dirty="0" smtClean="0"/>
              <a:t> państwa (Funduszy Małych Projektów w ramach Programu Współpracy </a:t>
            </a:r>
            <a:r>
              <a:rPr lang="pl-PL" sz="900" dirty="0" err="1" smtClean="0"/>
              <a:t>Interreg</a:t>
            </a:r>
            <a:r>
              <a:rPr lang="pl-PL" sz="900" dirty="0" smtClean="0"/>
              <a:t> V A Meklemburgia-Pomorze Przednie/Brandenburgia / Polska w Euroregionie Pomerania)" </a:t>
            </a:r>
            <a:endParaRPr lang="pl-PL" sz="900" dirty="0"/>
          </a:p>
        </p:txBody>
      </p:sp>
      <p:pic>
        <p:nvPicPr>
          <p:cNvPr id="20" name="Obraz 19">
            <a:extLst>
              <a:ext uri="{FF2B5EF4-FFF2-40B4-BE49-F238E27FC236}">
                <a16:creationId xmlns:a16="http://schemas.microsoft.com/office/drawing/2014/main" id="{6CB42FCD-E316-5ADE-5A0C-D7F23D3CBCD1}"/>
              </a:ext>
            </a:extLst>
          </p:cNvPr>
          <p:cNvPicPr>
            <a:picLocks noChangeAspect="1"/>
          </p:cNvPicPr>
          <p:nvPr/>
        </p:nvPicPr>
        <p:blipFill>
          <a:blip r:embed="rId5"/>
          <a:stretch>
            <a:fillRect/>
          </a:stretch>
        </p:blipFill>
        <p:spPr>
          <a:xfrm>
            <a:off x="9598429" y="6250305"/>
            <a:ext cx="2593571" cy="516626"/>
          </a:xfrm>
          <a:prstGeom prst="rect">
            <a:avLst/>
          </a:prstGeom>
        </p:spPr>
      </p:pic>
      <p:sp>
        <p:nvSpPr>
          <p:cNvPr id="3" name="pole tekstowe 2"/>
          <p:cNvSpPr txBox="1"/>
          <p:nvPr/>
        </p:nvSpPr>
        <p:spPr>
          <a:xfrm>
            <a:off x="8075938" y="4615013"/>
            <a:ext cx="4270434" cy="1846659"/>
          </a:xfrm>
          <a:prstGeom prst="rect">
            <a:avLst/>
          </a:prstGeom>
          <a:noFill/>
        </p:spPr>
        <p:txBody>
          <a:bodyPr wrap="square" rtlCol="0">
            <a:spAutoFit/>
          </a:bodyPr>
          <a:lstStyle/>
          <a:p>
            <a:endParaRPr lang="pl-PL" sz="2000" dirty="0"/>
          </a:p>
          <a:p>
            <a:r>
              <a:rPr lang="pl-PL" sz="2000" dirty="0"/>
              <a:t>Koszt: </a:t>
            </a:r>
            <a:r>
              <a:rPr lang="pl-PL" sz="2400" b="1" dirty="0"/>
              <a:t>142 364,00  €</a:t>
            </a:r>
          </a:p>
          <a:p>
            <a:r>
              <a:rPr lang="pl-PL" sz="2000" dirty="0"/>
              <a:t>Dofinansowanie: </a:t>
            </a:r>
            <a:r>
              <a:rPr lang="pl-PL" sz="2400" b="1" dirty="0"/>
              <a:t>121 009 € </a:t>
            </a:r>
          </a:p>
          <a:p>
            <a:r>
              <a:rPr lang="pl-PL" sz="2000" dirty="0"/>
              <a:t>Realizacja: </a:t>
            </a:r>
            <a:r>
              <a:rPr lang="pl-PL" sz="2400" b="1" dirty="0"/>
              <a:t>2009</a:t>
            </a:r>
          </a:p>
          <a:p>
            <a:endParaRPr lang="pl-PL" dirty="0"/>
          </a:p>
        </p:txBody>
      </p:sp>
      <p:pic>
        <p:nvPicPr>
          <p:cNvPr id="11" name="Obraz 10"/>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483" y="5075566"/>
            <a:ext cx="530862" cy="530862"/>
          </a:xfrm>
          <a:prstGeom prst="rect">
            <a:avLst/>
          </a:prstGeom>
        </p:spPr>
      </p:pic>
    </p:spTree>
    <p:extLst>
      <p:ext uri="{BB962C8B-B14F-4D97-AF65-F5344CB8AC3E}">
        <p14:creationId xmlns:p14="http://schemas.microsoft.com/office/powerpoint/2010/main" val="98347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762789"/>
            <a:ext cx="12192000" cy="1096712"/>
          </a:xfrm>
        </p:spPr>
        <p:txBody>
          <a:bodyPr>
            <a:normAutofit fontScale="90000"/>
          </a:bodyPr>
          <a:lstStyle/>
          <a:p>
            <a:pPr algn="ctr"/>
            <a:r>
              <a:rPr lang="pl-PL" sz="3600" b="1" dirty="0">
                <a:effectLst>
                  <a:outerShdw blurRad="38100" dist="38100" dir="2700000" algn="tl">
                    <a:srgbClr val="000000">
                      <a:alpha val="43137"/>
                    </a:srgbClr>
                  </a:outerShdw>
                </a:effectLst>
                <a:latin typeface="+mn-lt"/>
              </a:rPr>
              <a:t>Transgraniczne połączenie Świnoujście – </a:t>
            </a:r>
            <a:r>
              <a:rPr lang="pl-PL" sz="3600" b="1" dirty="0" err="1" smtClean="0">
                <a:effectLst>
                  <a:outerShdw blurRad="38100" dist="38100" dir="2700000" algn="tl">
                    <a:srgbClr val="000000">
                      <a:alpha val="43137"/>
                    </a:srgbClr>
                  </a:outerShdw>
                </a:effectLst>
                <a:latin typeface="+mn-lt"/>
              </a:rPr>
              <a:t>Kamminke</a:t>
            </a:r>
            <a:r>
              <a:rPr lang="pl-PL" sz="3600" b="1" dirty="0">
                <a:effectLst>
                  <a:outerShdw blurRad="38100" dist="38100" dir="2700000" algn="tl">
                    <a:srgbClr val="000000">
                      <a:alpha val="43137"/>
                    </a:srgbClr>
                  </a:outerShdw>
                </a:effectLst>
                <a:latin typeface="+mn-lt"/>
              </a:rPr>
              <a:t/>
            </a:r>
            <a:br>
              <a:rPr lang="pl-PL" sz="3600" b="1" dirty="0">
                <a:effectLst>
                  <a:outerShdw blurRad="38100" dist="38100" dir="2700000" algn="tl">
                    <a:srgbClr val="000000">
                      <a:alpha val="43137"/>
                    </a:srgbClr>
                  </a:outerShdw>
                </a:effectLst>
                <a:latin typeface="+mn-lt"/>
              </a:rPr>
            </a:br>
            <a:r>
              <a:rPr lang="pl-PL" sz="3600" b="1" dirty="0" smtClean="0">
                <a:effectLst>
                  <a:outerShdw blurRad="38100" dist="38100" dir="2700000" algn="tl">
                    <a:srgbClr val="000000">
                      <a:alpha val="43137"/>
                    </a:srgbClr>
                  </a:outerShdw>
                </a:effectLst>
                <a:latin typeface="+mn-lt"/>
              </a:rPr>
              <a:t>na </a:t>
            </a:r>
            <a:r>
              <a:rPr lang="pl-PL" sz="3600" b="1" dirty="0">
                <a:effectLst>
                  <a:outerShdw blurRad="38100" dist="38100" dir="2700000" algn="tl">
                    <a:srgbClr val="000000">
                      <a:alpha val="43137"/>
                    </a:srgbClr>
                  </a:outerShdw>
                </a:effectLst>
                <a:latin typeface="+mn-lt"/>
              </a:rPr>
              <a:t>wyspie </a:t>
            </a:r>
            <a:r>
              <a:rPr lang="pl-PL" sz="3600" b="1" dirty="0" smtClean="0">
                <a:effectLst>
                  <a:outerShdw blurRad="38100" dist="38100" dir="2700000" algn="tl">
                    <a:srgbClr val="000000">
                      <a:alpha val="43137"/>
                    </a:srgbClr>
                  </a:outerShdw>
                </a:effectLst>
                <a:latin typeface="+mn-lt"/>
              </a:rPr>
              <a:t>Uznam</a:t>
            </a:r>
            <a:r>
              <a:rPr lang="pl-PL" b="1" dirty="0" smtClean="0">
                <a:effectLst>
                  <a:outerShdw blurRad="38100" dist="38100" dir="2700000" algn="tl">
                    <a:srgbClr val="000000">
                      <a:alpha val="43137"/>
                    </a:srgbClr>
                  </a:outerShdw>
                </a:effectLst>
                <a:latin typeface="+mn-lt"/>
              </a:rPr>
              <a:t/>
            </a:r>
            <a:br>
              <a:rPr lang="pl-PL" b="1" dirty="0" smtClean="0">
                <a:effectLst>
                  <a:outerShdw blurRad="38100" dist="38100" dir="2700000" algn="tl">
                    <a:srgbClr val="000000">
                      <a:alpha val="43137"/>
                    </a:srgbClr>
                  </a:outerShdw>
                </a:effectLst>
                <a:latin typeface="+mn-lt"/>
              </a:rPr>
            </a:br>
            <a:r>
              <a:rPr lang="pl-PL" sz="2700" b="1" dirty="0" smtClean="0">
                <a:latin typeface="+mn-lt"/>
              </a:rPr>
              <a:t>Projekt </a:t>
            </a:r>
            <a:r>
              <a:rPr lang="pl-PL" sz="2700" b="1" dirty="0">
                <a:latin typeface="+mn-lt"/>
              </a:rPr>
              <a:t>realizowany z Gminą </a:t>
            </a:r>
            <a:r>
              <a:rPr lang="pl-PL" sz="2700" b="1" dirty="0" err="1" smtClean="0">
                <a:latin typeface="+mn-lt"/>
              </a:rPr>
              <a:t>Kamminke</a:t>
            </a:r>
            <a:r>
              <a:rPr lang="pl-PL" sz="2000" dirty="0"/>
              <a:t/>
            </a:r>
            <a:br>
              <a:rPr lang="pl-PL" sz="2000" dirty="0"/>
            </a:br>
            <a:r>
              <a:rPr lang="pl-PL" b="1" dirty="0"/>
              <a:t/>
            </a:r>
            <a:br>
              <a:rPr lang="pl-PL" b="1" dirty="0"/>
            </a:br>
            <a:endParaRPr lang="pl-PL" dirty="0"/>
          </a:p>
        </p:txBody>
      </p:sp>
      <p:sp>
        <p:nvSpPr>
          <p:cNvPr id="3" name="Symbol zastępczy zawartości 2"/>
          <p:cNvSpPr>
            <a:spLocks noGrp="1"/>
          </p:cNvSpPr>
          <p:nvPr>
            <p:ph sz="half" idx="1"/>
          </p:nvPr>
        </p:nvSpPr>
        <p:spPr>
          <a:xfrm>
            <a:off x="85426" y="1810948"/>
            <a:ext cx="5680737" cy="2873376"/>
          </a:xfrm>
        </p:spPr>
        <p:txBody>
          <a:bodyPr>
            <a:noAutofit/>
          </a:bodyPr>
          <a:lstStyle/>
          <a:p>
            <a:r>
              <a:rPr lang="pl-PL" sz="1800" b="1" dirty="0" smtClean="0"/>
              <a:t>ciąg </a:t>
            </a:r>
            <a:r>
              <a:rPr lang="pl-PL" sz="1800" b="1" dirty="0"/>
              <a:t>pieszo – rowerowy</a:t>
            </a:r>
            <a:r>
              <a:rPr lang="pl-PL" sz="1800" dirty="0"/>
              <a:t>  o dł. </a:t>
            </a:r>
            <a:r>
              <a:rPr lang="pl-PL" sz="1800" dirty="0" smtClean="0"/>
              <a:t>ponad 2 km</a:t>
            </a:r>
            <a:r>
              <a:rPr lang="pl-PL" sz="1800" dirty="0"/>
              <a:t>, z miejscami spoczynkowymi i oświetleniem wzdłuż ulicy Krzywej, od ul. Grunwaldzkiej do pętli autobusowej</a:t>
            </a:r>
          </a:p>
          <a:p>
            <a:r>
              <a:rPr lang="pl-PL" sz="1800" b="1" dirty="0" smtClean="0"/>
              <a:t>ciąg </a:t>
            </a:r>
            <a:r>
              <a:rPr lang="pl-PL" sz="1800" b="1" dirty="0"/>
              <a:t>pieszo - jezdny </a:t>
            </a:r>
            <a:r>
              <a:rPr lang="pl-PL" sz="1800" dirty="0"/>
              <a:t>o dł. 233 m, oświetlony z miejscem spoczynkowym, od pętli autobusowej do granicy państwa</a:t>
            </a:r>
          </a:p>
          <a:p>
            <a:pPr marL="0" indent="0">
              <a:buNone/>
            </a:pPr>
            <a:r>
              <a:rPr lang="pl-PL" sz="1800" dirty="0"/>
              <a:t>Wspólnie z partnerem niemieckim: </a:t>
            </a:r>
            <a:r>
              <a:rPr lang="pl-PL" sz="1800" b="1" dirty="0"/>
              <a:t>most pieszo-rowerowy nad kanałem torfowym stanowiącym naturalną granicę </a:t>
            </a:r>
            <a:r>
              <a:rPr lang="pl-PL" sz="1800" b="1" dirty="0" smtClean="0"/>
              <a:t>polsko-niemiecką</a:t>
            </a:r>
            <a:r>
              <a:rPr lang="pl-PL" sz="1800" dirty="0" smtClean="0"/>
              <a:t> o długości 16 </a:t>
            </a:r>
            <a:r>
              <a:rPr lang="pl-PL" sz="1800" dirty="0"/>
              <a:t>m</a:t>
            </a:r>
          </a:p>
          <a:p>
            <a:pPr marL="0" indent="0">
              <a:buNone/>
            </a:pPr>
            <a:endParaRPr lang="pl-PL" sz="1600" dirty="0"/>
          </a:p>
        </p:txBody>
      </p:sp>
      <p:pic>
        <p:nvPicPr>
          <p:cNvPr id="5" name="Symbol zastępczy zawartości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03265" y="1513421"/>
            <a:ext cx="5835085" cy="4377266"/>
          </a:xfr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526" y="4280679"/>
            <a:ext cx="2130637" cy="1445282"/>
          </a:xfrm>
          <a:prstGeom prst="rect">
            <a:avLst/>
          </a:prstGeom>
        </p:spPr>
      </p:pic>
      <p:pic>
        <p:nvPicPr>
          <p:cNvPr id="7" name="Obraz 6">
            <a:extLst>
              <a:ext uri="{FF2B5EF4-FFF2-40B4-BE49-F238E27FC236}">
                <a16:creationId xmlns:a16="http://schemas.microsoft.com/office/drawing/2014/main" id="{6CB42FCD-E316-5ADE-5A0C-D7F23D3CBCD1}"/>
              </a:ext>
            </a:extLst>
          </p:cNvPr>
          <p:cNvPicPr>
            <a:picLocks noChangeAspect="1"/>
          </p:cNvPicPr>
          <p:nvPr/>
        </p:nvPicPr>
        <p:blipFill>
          <a:blip r:embed="rId4"/>
          <a:stretch>
            <a:fillRect/>
          </a:stretch>
        </p:blipFill>
        <p:spPr>
          <a:xfrm>
            <a:off x="9598429" y="6341374"/>
            <a:ext cx="2593571" cy="516626"/>
          </a:xfrm>
          <a:prstGeom prst="rect">
            <a:avLst/>
          </a:prstGeom>
        </p:spPr>
      </p:pic>
      <p:sp>
        <p:nvSpPr>
          <p:cNvPr id="8" name="Prostokąt 7"/>
          <p:cNvSpPr/>
          <p:nvPr/>
        </p:nvSpPr>
        <p:spPr>
          <a:xfrm>
            <a:off x="482136" y="6351337"/>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
        <p:nvSpPr>
          <p:cNvPr id="4" name="pole tekstowe 3"/>
          <p:cNvSpPr txBox="1"/>
          <p:nvPr/>
        </p:nvSpPr>
        <p:spPr>
          <a:xfrm>
            <a:off x="1051096" y="5339689"/>
            <a:ext cx="4140200" cy="830997"/>
          </a:xfrm>
          <a:prstGeom prst="rect">
            <a:avLst/>
          </a:prstGeom>
          <a:noFill/>
        </p:spPr>
        <p:txBody>
          <a:bodyPr wrap="square" rtlCol="0">
            <a:spAutoFit/>
          </a:bodyPr>
          <a:lstStyle/>
          <a:p>
            <a:r>
              <a:rPr lang="pl-PL" sz="2000" dirty="0" smtClean="0"/>
              <a:t>Koszt: </a:t>
            </a:r>
            <a:r>
              <a:rPr lang="pl-PL" sz="2400" b="1" dirty="0"/>
              <a:t>867.100,00 € </a:t>
            </a:r>
            <a:endParaRPr lang="pl-PL" sz="2400" b="1" dirty="0" smtClean="0"/>
          </a:p>
          <a:p>
            <a:r>
              <a:rPr lang="pl-PL" sz="2000" dirty="0" smtClean="0"/>
              <a:t>Dofinansowanie</a:t>
            </a:r>
            <a:r>
              <a:rPr lang="pl-PL" sz="2000" dirty="0"/>
              <a:t>: </a:t>
            </a:r>
            <a:r>
              <a:rPr lang="pl-PL" sz="2400" b="1" dirty="0"/>
              <a:t>737.035,00 €</a:t>
            </a:r>
            <a:endParaRPr lang="pl-PL" sz="2400" b="1" dirty="0"/>
          </a:p>
        </p:txBody>
      </p:sp>
      <p:pic>
        <p:nvPicPr>
          <p:cNvPr id="11" name="Obraz 10"/>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70355" y="5507787"/>
            <a:ext cx="530862" cy="530862"/>
          </a:xfrm>
          <a:prstGeom prst="rect">
            <a:avLst/>
          </a:prstGeom>
        </p:spPr>
      </p:pic>
    </p:spTree>
    <p:extLst>
      <p:ext uri="{BB962C8B-B14F-4D97-AF65-F5344CB8AC3E}">
        <p14:creationId xmlns:p14="http://schemas.microsoft.com/office/powerpoint/2010/main" val="1802632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2821F-D6B1-2224-1B3C-9B41B7E31A35}"/>
              </a:ext>
            </a:extLst>
          </p:cNvPr>
          <p:cNvSpPr>
            <a:spLocks noGrp="1"/>
          </p:cNvSpPr>
          <p:nvPr>
            <p:ph type="title"/>
          </p:nvPr>
        </p:nvSpPr>
        <p:spPr>
          <a:xfrm>
            <a:off x="408222" y="244359"/>
            <a:ext cx="12192000" cy="1600200"/>
          </a:xfrm>
        </p:spPr>
        <p:txBody>
          <a:bodyPr>
            <a:normAutofit fontScale="90000"/>
          </a:bodyPr>
          <a:lstStyle/>
          <a:p>
            <a:pPr algn="ctr"/>
            <a:r>
              <a:rPr lang="pl-PL" sz="2700" b="1" i="0" cap="all" dirty="0">
                <a:solidFill>
                  <a:srgbClr val="212529"/>
                </a:solidFill>
                <a:effectLst>
                  <a:outerShdw blurRad="38100" dist="38100" dir="2700000" algn="tl">
                    <a:srgbClr val="000000">
                      <a:alpha val="43137"/>
                    </a:srgbClr>
                  </a:outerShdw>
                </a:effectLst>
                <a:latin typeface="+mn-lt"/>
              </a:rPr>
              <a:t>TRANSGRANICZNA PROMENADA POMIĘDZY</a:t>
            </a:r>
            <a:br>
              <a:rPr lang="pl-PL" sz="2700" b="1" i="0" cap="all" dirty="0">
                <a:solidFill>
                  <a:srgbClr val="212529"/>
                </a:solidFill>
                <a:effectLst>
                  <a:outerShdw blurRad="38100" dist="38100" dir="2700000" algn="tl">
                    <a:srgbClr val="000000">
                      <a:alpha val="43137"/>
                    </a:srgbClr>
                  </a:outerShdw>
                </a:effectLst>
                <a:latin typeface="+mn-lt"/>
              </a:rPr>
            </a:br>
            <a:r>
              <a:rPr lang="pl-PL" sz="2700" b="1" i="0" cap="all" dirty="0">
                <a:solidFill>
                  <a:srgbClr val="212529"/>
                </a:solidFill>
                <a:effectLst>
                  <a:outerShdw blurRad="38100" dist="38100" dir="2700000" algn="tl">
                    <a:srgbClr val="000000">
                      <a:alpha val="43137"/>
                    </a:srgbClr>
                  </a:outerShdw>
                </a:effectLst>
                <a:latin typeface="+mn-lt"/>
              </a:rPr>
              <a:t> ŚWINOUJŚCIEM I GMINĄ </a:t>
            </a:r>
            <a:r>
              <a:rPr lang="pl-PL" sz="2700" b="1" i="0" cap="all" dirty="0" smtClean="0">
                <a:solidFill>
                  <a:srgbClr val="212529"/>
                </a:solidFill>
                <a:effectLst>
                  <a:outerShdw blurRad="38100" dist="38100" dir="2700000" algn="tl">
                    <a:srgbClr val="000000">
                      <a:alpha val="43137"/>
                    </a:srgbClr>
                  </a:outerShdw>
                </a:effectLst>
                <a:latin typeface="+mn-lt"/>
              </a:rPr>
              <a:t>HERINGSDORF </a:t>
            </a:r>
            <a:r>
              <a:rPr lang="pl-PL" sz="4400" b="1" i="0" cap="all" dirty="0" smtClean="0">
                <a:solidFill>
                  <a:srgbClr val="212529"/>
                </a:solidFill>
                <a:effectLst>
                  <a:outerShdw blurRad="38100" dist="38100" dir="2700000" algn="tl">
                    <a:srgbClr val="000000">
                      <a:alpha val="43137"/>
                    </a:srgbClr>
                  </a:outerShdw>
                </a:effectLst>
                <a:latin typeface="+mn-lt"/>
              </a:rPr>
              <a:t/>
            </a:r>
            <a:br>
              <a:rPr lang="pl-PL" sz="4400" b="1" i="0" cap="all" dirty="0" smtClean="0">
                <a:solidFill>
                  <a:srgbClr val="212529"/>
                </a:solidFill>
                <a:effectLst>
                  <a:outerShdw blurRad="38100" dist="38100" dir="2700000" algn="tl">
                    <a:srgbClr val="000000">
                      <a:alpha val="43137"/>
                    </a:srgbClr>
                  </a:outerShdw>
                </a:effectLst>
                <a:latin typeface="+mn-lt"/>
              </a:rPr>
            </a:br>
            <a:r>
              <a:rPr lang="pl-PL" sz="2000" b="1" dirty="0" smtClean="0">
                <a:solidFill>
                  <a:srgbClr val="2E2E2E"/>
                </a:solidFill>
                <a:latin typeface="+mn-lt"/>
              </a:rPr>
              <a:t>Projekt </a:t>
            </a:r>
            <a:r>
              <a:rPr lang="pl-PL" sz="2000" b="1" dirty="0">
                <a:solidFill>
                  <a:srgbClr val="2E2E2E"/>
                </a:solidFill>
                <a:latin typeface="+mn-lt"/>
              </a:rPr>
              <a:t>realizowany z Gminą </a:t>
            </a:r>
            <a:r>
              <a:rPr lang="pl-PL" sz="2000" b="1" dirty="0" err="1" smtClean="0">
                <a:solidFill>
                  <a:srgbClr val="2E2E2E"/>
                </a:solidFill>
                <a:latin typeface="+mn-lt"/>
              </a:rPr>
              <a:t>Heringsdorf</a:t>
            </a:r>
            <a:r>
              <a:rPr lang="pl-PL" b="1" dirty="0">
                <a:solidFill>
                  <a:srgbClr val="2E2E2E"/>
                </a:solidFill>
                <a:latin typeface="+mn-lt"/>
              </a:rPr>
              <a:t/>
            </a:r>
            <a:br>
              <a:rPr lang="pl-PL" b="1" dirty="0">
                <a:solidFill>
                  <a:srgbClr val="2E2E2E"/>
                </a:solidFill>
                <a:latin typeface="+mn-lt"/>
              </a:rPr>
            </a:br>
            <a:r>
              <a:rPr lang="pl-PL" b="1" i="0" cap="all" dirty="0">
                <a:solidFill>
                  <a:srgbClr val="212529"/>
                </a:solidFill>
                <a:effectLst/>
                <a:latin typeface="+mn-lt"/>
              </a:rPr>
              <a:t/>
            </a:r>
            <a:br>
              <a:rPr lang="pl-PL" b="1" i="0" cap="all" dirty="0">
                <a:solidFill>
                  <a:srgbClr val="212529"/>
                </a:solidFill>
                <a:effectLst/>
                <a:latin typeface="+mn-lt"/>
              </a:rPr>
            </a:br>
            <a:endParaRPr lang="pl-PL" b="1" dirty="0">
              <a:latin typeface="+mn-lt"/>
            </a:endParaRPr>
          </a:p>
        </p:txBody>
      </p:sp>
      <p:sp>
        <p:nvSpPr>
          <p:cNvPr id="4" name="Symbol zastępczy zawartości 3">
            <a:extLst>
              <a:ext uri="{FF2B5EF4-FFF2-40B4-BE49-F238E27FC236}">
                <a16:creationId xmlns:a16="http://schemas.microsoft.com/office/drawing/2014/main" id="{495A6F7F-BAA3-80E5-B880-AFDB05136684}"/>
              </a:ext>
            </a:extLst>
          </p:cNvPr>
          <p:cNvSpPr>
            <a:spLocks noGrp="1"/>
          </p:cNvSpPr>
          <p:nvPr>
            <p:ph idx="1"/>
          </p:nvPr>
        </p:nvSpPr>
        <p:spPr>
          <a:xfrm>
            <a:off x="6087687" y="1527811"/>
            <a:ext cx="5751893" cy="3416786"/>
          </a:xfrm>
        </p:spPr>
        <p:txBody>
          <a:bodyPr>
            <a:normAutofit/>
          </a:bodyPr>
          <a:lstStyle/>
          <a:p>
            <a:r>
              <a:rPr lang="pl-PL" sz="2400" b="1" dirty="0" smtClean="0">
                <a:solidFill>
                  <a:srgbClr val="2E2E2E"/>
                </a:solidFill>
              </a:rPr>
              <a:t>Ciąg </a:t>
            </a:r>
            <a:r>
              <a:rPr lang="pl-PL" sz="2400" b="1" dirty="0">
                <a:solidFill>
                  <a:srgbClr val="2E2E2E"/>
                </a:solidFill>
              </a:rPr>
              <a:t>pieszy wzdłuż wydmy białej</a:t>
            </a:r>
            <a:r>
              <a:rPr lang="pl-PL" sz="2000" dirty="0">
                <a:solidFill>
                  <a:srgbClr val="2E2E2E"/>
                </a:solidFill>
              </a:rPr>
              <a:t> o długości ok. 215 </a:t>
            </a:r>
            <a:r>
              <a:rPr lang="pl-PL" sz="2000" dirty="0" err="1">
                <a:solidFill>
                  <a:srgbClr val="2E2E2E"/>
                </a:solidFill>
              </a:rPr>
              <a:t>mb</a:t>
            </a:r>
            <a:r>
              <a:rPr lang="pl-PL" sz="2000" dirty="0">
                <a:solidFill>
                  <a:srgbClr val="2E2E2E"/>
                </a:solidFill>
              </a:rPr>
              <a:t>, na odcinku od ul. Prusa do ul. Nowowiejskiego, wraz z dwoma wejściami na plażę i sanitariatem, oświetlony, z punktami widokowymi,</a:t>
            </a:r>
          </a:p>
          <a:p>
            <a:pPr marL="0" indent="0">
              <a:buNone/>
            </a:pPr>
            <a:endParaRPr lang="pl-PL" sz="2000" dirty="0">
              <a:solidFill>
                <a:srgbClr val="2E2E2E"/>
              </a:solidFill>
            </a:endParaRPr>
          </a:p>
          <a:p>
            <a:r>
              <a:rPr lang="pl-PL" sz="2400" b="1" dirty="0">
                <a:solidFill>
                  <a:srgbClr val="2E2E2E"/>
                </a:solidFill>
              </a:rPr>
              <a:t>Ciąg pieszo – rowerowy</a:t>
            </a:r>
            <a:r>
              <a:rPr lang="pl-PL" sz="2000" dirty="0">
                <a:solidFill>
                  <a:srgbClr val="2E2E2E"/>
                </a:solidFill>
              </a:rPr>
              <a:t> wzdłuż ul. Żeromskiego o łącznej długości </a:t>
            </a:r>
            <a:r>
              <a:rPr lang="pl-PL" sz="2000" dirty="0" smtClean="0">
                <a:solidFill>
                  <a:srgbClr val="2E2E2E"/>
                </a:solidFill>
              </a:rPr>
              <a:t>ponad 1,3 km</a:t>
            </a:r>
            <a:r>
              <a:rPr lang="pl-PL" sz="2000" dirty="0">
                <a:solidFill>
                  <a:srgbClr val="2E2E2E"/>
                </a:solidFill>
              </a:rPr>
              <a:t>, na odcinku od ul. Prusa do granicy państwa, częściowo z nowym oświetleniem, miejscami spoczynkowymi dla spacerowiczów i </a:t>
            </a:r>
            <a:r>
              <a:rPr lang="pl-PL" sz="2000" dirty="0" smtClean="0">
                <a:solidFill>
                  <a:srgbClr val="2E2E2E"/>
                </a:solidFill>
              </a:rPr>
              <a:t>rowerzystów</a:t>
            </a:r>
            <a:endParaRPr lang="pl-PL" sz="2000" dirty="0">
              <a:solidFill>
                <a:srgbClr val="2E2E2E"/>
              </a:solidFill>
            </a:endParaRPr>
          </a:p>
        </p:txBody>
      </p:sp>
      <p:sp>
        <p:nvSpPr>
          <p:cNvPr id="5" name="Symbol zastępczy tekstu 4">
            <a:extLst>
              <a:ext uri="{FF2B5EF4-FFF2-40B4-BE49-F238E27FC236}">
                <a16:creationId xmlns:a16="http://schemas.microsoft.com/office/drawing/2014/main" id="{CDFD3205-07C9-9D3A-FA1A-006AD7EE4511}"/>
              </a:ext>
            </a:extLst>
          </p:cNvPr>
          <p:cNvSpPr>
            <a:spLocks noGrp="1"/>
          </p:cNvSpPr>
          <p:nvPr>
            <p:ph type="body" sz="half" idx="2"/>
          </p:nvPr>
        </p:nvSpPr>
        <p:spPr>
          <a:xfrm>
            <a:off x="673653" y="4944597"/>
            <a:ext cx="6086654" cy="1456540"/>
          </a:xfrm>
        </p:spPr>
        <p:txBody>
          <a:bodyPr>
            <a:noAutofit/>
          </a:bodyPr>
          <a:lstStyle/>
          <a:p>
            <a:r>
              <a:rPr lang="pl-PL" sz="1900" i="0" dirty="0" smtClean="0">
                <a:solidFill>
                  <a:srgbClr val="2E2E2E"/>
                </a:solidFill>
              </a:rPr>
              <a:t>Wartość </a:t>
            </a:r>
            <a:r>
              <a:rPr lang="pl-PL" sz="1900" i="0" dirty="0">
                <a:solidFill>
                  <a:srgbClr val="2E2E2E"/>
                </a:solidFill>
              </a:rPr>
              <a:t>projektu, część Miasta Świnoujście: </a:t>
            </a:r>
            <a:r>
              <a:rPr lang="pl-PL" sz="2400" b="1" i="0" dirty="0">
                <a:solidFill>
                  <a:srgbClr val="2E2E2E"/>
                </a:solidFill>
              </a:rPr>
              <a:t>1.412.476 </a:t>
            </a:r>
            <a:r>
              <a:rPr lang="pl-PL" sz="2400" b="1" dirty="0"/>
              <a:t>€ </a:t>
            </a:r>
            <a:endParaRPr lang="pl-PL" sz="2400" b="1" dirty="0" smtClean="0"/>
          </a:p>
          <a:p>
            <a:r>
              <a:rPr lang="pl-PL" sz="2000" dirty="0" smtClean="0">
                <a:solidFill>
                  <a:srgbClr val="2E2E2E"/>
                </a:solidFill>
              </a:rPr>
              <a:t>Dofinansowanie</a:t>
            </a:r>
            <a:r>
              <a:rPr lang="pl-PL" sz="1900" dirty="0" smtClean="0">
                <a:solidFill>
                  <a:srgbClr val="2E2E2E"/>
                </a:solidFill>
              </a:rPr>
              <a:t> </a:t>
            </a:r>
            <a:r>
              <a:rPr lang="pl-PL" sz="2400" b="1" i="0" dirty="0">
                <a:solidFill>
                  <a:srgbClr val="2E2E2E"/>
                </a:solidFill>
              </a:rPr>
              <a:t>1.200.604,60 </a:t>
            </a:r>
            <a:r>
              <a:rPr lang="pl-PL" sz="2400" b="1" dirty="0"/>
              <a:t>€</a:t>
            </a:r>
            <a:r>
              <a:rPr lang="pl-PL" sz="2400" b="1" i="0" dirty="0" smtClean="0">
                <a:solidFill>
                  <a:srgbClr val="2E2E2E"/>
                </a:solidFill>
              </a:rPr>
              <a:t> </a:t>
            </a:r>
            <a:endParaRPr lang="pl-PL" sz="2400" b="1" i="0" dirty="0">
              <a:solidFill>
                <a:srgbClr val="2E2E2E"/>
              </a:solidFill>
            </a:endParaRPr>
          </a:p>
          <a:p>
            <a:r>
              <a:rPr lang="pl-PL" sz="2000" dirty="0">
                <a:solidFill>
                  <a:srgbClr val="2E2E2E"/>
                </a:solidFill>
              </a:rPr>
              <a:t>Wk</a:t>
            </a:r>
            <a:r>
              <a:rPr lang="pl-PL" sz="2000" i="0" dirty="0">
                <a:solidFill>
                  <a:srgbClr val="2E2E2E"/>
                </a:solidFill>
              </a:rPr>
              <a:t>ład własny </a:t>
            </a:r>
            <a:r>
              <a:rPr lang="pl-PL" sz="2400" b="1" i="0" dirty="0">
                <a:solidFill>
                  <a:srgbClr val="2E2E2E"/>
                </a:solidFill>
              </a:rPr>
              <a:t>211.871,40 </a:t>
            </a:r>
            <a:r>
              <a:rPr lang="pl-PL" sz="2400" b="1" dirty="0"/>
              <a:t>€</a:t>
            </a:r>
            <a:r>
              <a:rPr lang="pl-PL" sz="2400" b="1" i="0" dirty="0" smtClean="0">
                <a:solidFill>
                  <a:srgbClr val="2E2E2E"/>
                </a:solidFill>
              </a:rPr>
              <a:t> </a:t>
            </a:r>
            <a:r>
              <a:rPr lang="pl-PL" sz="2000" i="0" dirty="0">
                <a:solidFill>
                  <a:srgbClr val="2E2E2E"/>
                </a:solidFill>
              </a:rPr>
              <a:t>  (15</a:t>
            </a:r>
            <a:r>
              <a:rPr lang="pl-PL" sz="2000" i="0" dirty="0" smtClean="0">
                <a:solidFill>
                  <a:srgbClr val="2E2E2E"/>
                </a:solidFill>
              </a:rPr>
              <a:t>%)</a:t>
            </a:r>
          </a:p>
          <a:p>
            <a:endParaRPr lang="pl-PL" sz="2000" dirty="0"/>
          </a:p>
        </p:txBody>
      </p:sp>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2"/>
          <a:stretch>
            <a:fillRect/>
          </a:stretch>
        </p:blipFill>
        <p:spPr>
          <a:xfrm>
            <a:off x="9451571" y="6261065"/>
            <a:ext cx="2593571" cy="516626"/>
          </a:xfrm>
          <a:prstGeom prst="rect">
            <a:avLst/>
          </a:prstGeom>
        </p:spPr>
      </p:pic>
      <p:pic>
        <p:nvPicPr>
          <p:cNvPr id="12" name="Obraz 11">
            <a:extLst>
              <a:ext uri="{FF2B5EF4-FFF2-40B4-BE49-F238E27FC236}">
                <a16:creationId xmlns:a16="http://schemas.microsoft.com/office/drawing/2014/main" id="{52CFABC2-7927-C467-2918-71A897EF3D9B}"/>
              </a:ext>
            </a:extLst>
          </p:cNvPr>
          <p:cNvPicPr>
            <a:picLocks noChangeAspect="1"/>
          </p:cNvPicPr>
          <p:nvPr/>
        </p:nvPicPr>
        <p:blipFill>
          <a:blip r:embed="rId3"/>
          <a:stretch>
            <a:fillRect/>
          </a:stretch>
        </p:blipFill>
        <p:spPr>
          <a:xfrm>
            <a:off x="842160" y="1050693"/>
            <a:ext cx="4577738" cy="3889111"/>
          </a:xfrm>
          <a:prstGeom prst="rect">
            <a:avLst/>
          </a:prstGeom>
        </p:spPr>
      </p:pic>
      <p:sp>
        <p:nvSpPr>
          <p:cNvPr id="3" name="pole tekstowe 2"/>
          <p:cNvSpPr txBox="1"/>
          <p:nvPr/>
        </p:nvSpPr>
        <p:spPr>
          <a:xfrm>
            <a:off x="7341876" y="5369019"/>
            <a:ext cx="4703266" cy="461665"/>
          </a:xfrm>
          <a:prstGeom prst="rect">
            <a:avLst/>
          </a:prstGeom>
          <a:noFill/>
        </p:spPr>
        <p:txBody>
          <a:bodyPr wrap="square" rtlCol="0">
            <a:spAutoFit/>
          </a:bodyPr>
          <a:lstStyle/>
          <a:p>
            <a:r>
              <a:rPr lang="pl-PL" sz="2000" dirty="0" smtClean="0"/>
              <a:t>Okres </a:t>
            </a:r>
            <a:r>
              <a:rPr lang="pl-PL" sz="2000" dirty="0"/>
              <a:t>realizacji: </a:t>
            </a:r>
            <a:r>
              <a:rPr lang="pl-PL" sz="2400" b="1" dirty="0" smtClean="0"/>
              <a:t>2010-2011</a:t>
            </a:r>
            <a:endParaRPr lang="pl-PL" sz="2400" b="1" dirty="0"/>
          </a:p>
        </p:txBody>
      </p:sp>
      <p:sp>
        <p:nvSpPr>
          <p:cNvPr id="9" name="Prostokąt 8"/>
          <p:cNvSpPr/>
          <p:nvPr/>
        </p:nvSpPr>
        <p:spPr>
          <a:xfrm>
            <a:off x="515387" y="6420607"/>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pic>
        <p:nvPicPr>
          <p:cNvPr id="10" name="Obraz 9"/>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2791" y="5386923"/>
            <a:ext cx="530862" cy="530862"/>
          </a:xfrm>
          <a:prstGeom prst="rect">
            <a:avLst/>
          </a:prstGeom>
        </p:spPr>
      </p:pic>
    </p:spTree>
    <p:extLst>
      <p:ext uri="{BB962C8B-B14F-4D97-AF65-F5344CB8AC3E}">
        <p14:creationId xmlns:p14="http://schemas.microsoft.com/office/powerpoint/2010/main" val="42393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12645" y="-307080"/>
            <a:ext cx="12192000" cy="1681162"/>
          </a:xfrm>
        </p:spPr>
        <p:txBody>
          <a:bodyPr>
            <a:normAutofit/>
          </a:bodyPr>
          <a:lstStyle/>
          <a:p>
            <a:pPr algn="ctr"/>
            <a:r>
              <a:rPr lang="pl-PL" sz="3600" b="1" dirty="0">
                <a:effectLst>
                  <a:outerShdw blurRad="38100" dist="38100" dir="2700000" algn="tl">
                    <a:srgbClr val="000000">
                      <a:alpha val="43137"/>
                    </a:srgbClr>
                  </a:outerShdw>
                </a:effectLst>
                <a:latin typeface="+mn-lt"/>
              </a:rPr>
              <a:t>Od początku do uroczystego otwarcia</a:t>
            </a:r>
          </a:p>
        </p:txBody>
      </p:sp>
      <p:sp>
        <p:nvSpPr>
          <p:cNvPr id="10" name="Symbol zastępczy tekstu 9"/>
          <p:cNvSpPr>
            <a:spLocks noGrp="1"/>
          </p:cNvSpPr>
          <p:nvPr>
            <p:ph type="body" idx="1"/>
          </p:nvPr>
        </p:nvSpPr>
        <p:spPr>
          <a:xfrm>
            <a:off x="576465" y="1307980"/>
            <a:ext cx="5157787" cy="505084"/>
          </a:xfrm>
        </p:spPr>
        <p:txBody>
          <a:bodyPr>
            <a:normAutofit/>
          </a:bodyPr>
          <a:lstStyle/>
          <a:p>
            <a:r>
              <a:rPr lang="pl-PL" dirty="0"/>
              <a:t>Wbicie pierwszej </a:t>
            </a:r>
            <a:r>
              <a:rPr lang="pl-PL" dirty="0" smtClean="0"/>
              <a:t>łopaty 29.10.2010 r.</a:t>
            </a:r>
            <a:endParaRPr lang="pl-PL" dirty="0"/>
          </a:p>
        </p:txBody>
      </p:sp>
      <p:pic>
        <p:nvPicPr>
          <p:cNvPr id="8" name="Symbol zastępczy zawartości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0852" y="2133702"/>
            <a:ext cx="5369015" cy="4028350"/>
          </a:xfrm>
        </p:spPr>
      </p:pic>
      <p:sp>
        <p:nvSpPr>
          <p:cNvPr id="11" name="Symbol zastępczy tekstu 10"/>
          <p:cNvSpPr>
            <a:spLocks noGrp="1"/>
          </p:cNvSpPr>
          <p:nvPr>
            <p:ph type="body" sz="quarter" idx="3"/>
          </p:nvPr>
        </p:nvSpPr>
        <p:spPr>
          <a:xfrm>
            <a:off x="6616654" y="1249511"/>
            <a:ext cx="5183188" cy="505084"/>
          </a:xfrm>
        </p:spPr>
        <p:txBody>
          <a:bodyPr/>
          <a:lstStyle/>
          <a:p>
            <a:r>
              <a:rPr lang="pl-PL" dirty="0"/>
              <a:t>Otwarcie </a:t>
            </a:r>
            <a:r>
              <a:rPr lang="pl-PL" dirty="0" smtClean="0"/>
              <a:t>promenady 19.08.2011 r.</a:t>
            </a:r>
            <a:endParaRPr lang="pl-PL" dirty="0"/>
          </a:p>
        </p:txBody>
      </p:sp>
      <p:pic>
        <p:nvPicPr>
          <p:cNvPr id="15" name="Obraz 14">
            <a:extLst>
              <a:ext uri="{FF2B5EF4-FFF2-40B4-BE49-F238E27FC236}">
                <a16:creationId xmlns:a16="http://schemas.microsoft.com/office/drawing/2014/main" id="{6CB42FCD-E316-5ADE-5A0C-D7F23D3CBCD1}"/>
              </a:ext>
            </a:extLst>
          </p:cNvPr>
          <p:cNvPicPr>
            <a:picLocks noChangeAspect="1"/>
          </p:cNvPicPr>
          <p:nvPr/>
        </p:nvPicPr>
        <p:blipFill>
          <a:blip r:embed="rId3"/>
          <a:stretch>
            <a:fillRect/>
          </a:stretch>
        </p:blipFill>
        <p:spPr>
          <a:xfrm>
            <a:off x="9598429" y="6341374"/>
            <a:ext cx="2593571" cy="516626"/>
          </a:xfrm>
          <a:prstGeom prst="rect">
            <a:avLst/>
          </a:prstGeom>
        </p:spPr>
      </p:pic>
      <p:pic>
        <p:nvPicPr>
          <p:cNvPr id="3" name="Symbol zastępczy zawartości 2"/>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038378" y="2133702"/>
            <a:ext cx="6065156" cy="4028350"/>
          </a:xfrm>
        </p:spPr>
      </p:pic>
    </p:spTree>
    <p:extLst>
      <p:ext uri="{BB962C8B-B14F-4D97-AF65-F5344CB8AC3E}">
        <p14:creationId xmlns:p14="http://schemas.microsoft.com/office/powerpoint/2010/main" val="46596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2821F-D6B1-2224-1B3C-9B41B7E31A35}"/>
              </a:ext>
            </a:extLst>
          </p:cNvPr>
          <p:cNvSpPr>
            <a:spLocks noGrp="1"/>
          </p:cNvSpPr>
          <p:nvPr>
            <p:ph type="title"/>
          </p:nvPr>
        </p:nvSpPr>
        <p:spPr>
          <a:xfrm>
            <a:off x="0" y="32366"/>
            <a:ext cx="12192000" cy="1325563"/>
          </a:xfrm>
        </p:spPr>
        <p:txBody>
          <a:bodyPr>
            <a:normAutofit/>
          </a:bodyPr>
          <a:lstStyle/>
          <a:p>
            <a:pPr algn="ctr"/>
            <a:r>
              <a:rPr lang="pl-PL" sz="3200" b="1" dirty="0">
                <a:effectLst>
                  <a:outerShdw blurRad="38100" dist="38100" dir="2700000" algn="tl">
                    <a:srgbClr val="000000">
                      <a:alpha val="43137"/>
                    </a:srgbClr>
                  </a:outerShdw>
                </a:effectLst>
                <a:latin typeface="+mn-lt"/>
              </a:rPr>
              <a:t>Czy Transgraniczna Promenada jest popularna? </a:t>
            </a:r>
            <a:r>
              <a:rPr lang="pl-PL" sz="3200" b="1" dirty="0" smtClean="0">
                <a:effectLst>
                  <a:outerShdw blurRad="38100" dist="38100" dir="2700000" algn="tl">
                    <a:srgbClr val="000000">
                      <a:alpha val="43137"/>
                    </a:srgbClr>
                  </a:outerShdw>
                </a:effectLst>
                <a:latin typeface="+mn-lt"/>
              </a:rPr>
              <a:t/>
            </a:r>
            <a:br>
              <a:rPr lang="pl-PL" sz="3200" b="1" dirty="0" smtClean="0">
                <a:effectLst>
                  <a:outerShdw blurRad="38100" dist="38100" dir="2700000" algn="tl">
                    <a:srgbClr val="000000">
                      <a:alpha val="43137"/>
                    </a:srgbClr>
                  </a:outerShdw>
                </a:effectLst>
                <a:latin typeface="+mn-lt"/>
              </a:rPr>
            </a:br>
            <a:r>
              <a:rPr lang="pl-PL" sz="3200" b="1" dirty="0" smtClean="0">
                <a:effectLst>
                  <a:outerShdw blurRad="38100" dist="38100" dir="2700000" algn="tl">
                    <a:srgbClr val="000000">
                      <a:alpha val="43137"/>
                    </a:srgbClr>
                  </a:outerShdw>
                </a:effectLst>
                <a:latin typeface="+mn-lt"/>
              </a:rPr>
              <a:t>Zdecydowanie </a:t>
            </a:r>
            <a:r>
              <a:rPr lang="pl-PL" sz="3200" b="1" dirty="0">
                <a:effectLst>
                  <a:outerShdw blurRad="38100" dist="38100" dir="2700000" algn="tl">
                    <a:srgbClr val="000000">
                      <a:alpha val="43137"/>
                    </a:srgbClr>
                  </a:outerShdw>
                </a:effectLst>
                <a:latin typeface="+mn-lt"/>
              </a:rPr>
              <a:t>tak!</a:t>
            </a:r>
          </a:p>
        </p:txBody>
      </p:sp>
      <p:pic>
        <p:nvPicPr>
          <p:cNvPr id="11" name="Symbol zastępczy zawartości 10">
            <a:extLst>
              <a:ext uri="{FF2B5EF4-FFF2-40B4-BE49-F238E27FC236}">
                <a16:creationId xmlns:a16="http://schemas.microsoft.com/office/drawing/2014/main" id="{9FFADE37-D9DA-B5C5-BC6B-EA3033F829A3}"/>
              </a:ext>
            </a:extLst>
          </p:cNvPr>
          <p:cNvPicPr>
            <a:picLocks noGrp="1" noChangeAspect="1"/>
          </p:cNvPicPr>
          <p:nvPr>
            <p:ph idx="1"/>
          </p:nvPr>
        </p:nvPicPr>
        <p:blipFill>
          <a:blip r:embed="rId2"/>
          <a:stretch>
            <a:fillRect/>
          </a:stretch>
        </p:blipFill>
        <p:spPr>
          <a:xfrm>
            <a:off x="88441" y="1911927"/>
            <a:ext cx="11992521" cy="4365763"/>
          </a:xfrm>
        </p:spPr>
      </p:pic>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3"/>
          <a:stretch>
            <a:fillRect/>
          </a:stretch>
        </p:blipFill>
        <p:spPr>
          <a:xfrm>
            <a:off x="8744989" y="6277690"/>
            <a:ext cx="2593571" cy="516626"/>
          </a:xfrm>
          <a:prstGeom prst="rect">
            <a:avLst/>
          </a:prstGeom>
        </p:spPr>
      </p:pic>
      <p:pic>
        <p:nvPicPr>
          <p:cNvPr id="12" name="Picture 6" descr="Brak dostępnego opisu zdjęcia.">
            <a:extLst>
              <a:ext uri="{FF2B5EF4-FFF2-40B4-BE49-F238E27FC236}">
                <a16:creationId xmlns:a16="http://schemas.microsoft.com/office/drawing/2014/main" id="{D5BA4357-C5C3-3685-1FDC-2E71F7180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0320" y="1117059"/>
            <a:ext cx="2070642" cy="2070642"/>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a:extLst>
              <a:ext uri="{FF2B5EF4-FFF2-40B4-BE49-F238E27FC236}">
                <a16:creationId xmlns:a16="http://schemas.microsoft.com/office/drawing/2014/main" id="{CC5C0797-A35D-4C19-9B39-7AD139B3A7FA}"/>
              </a:ext>
            </a:extLst>
          </p:cNvPr>
          <p:cNvPicPr>
            <a:picLocks noChangeAspect="1"/>
          </p:cNvPicPr>
          <p:nvPr/>
        </p:nvPicPr>
        <p:blipFill>
          <a:blip r:embed="rId5"/>
          <a:stretch>
            <a:fillRect/>
          </a:stretch>
        </p:blipFill>
        <p:spPr>
          <a:xfrm>
            <a:off x="5739936" y="2559737"/>
            <a:ext cx="2915147" cy="546943"/>
          </a:xfrm>
          <a:prstGeom prst="rect">
            <a:avLst/>
          </a:prstGeom>
        </p:spPr>
      </p:pic>
      <p:sp>
        <p:nvSpPr>
          <p:cNvPr id="3" name="pole tekstowe 2"/>
          <p:cNvSpPr txBox="1"/>
          <p:nvPr/>
        </p:nvSpPr>
        <p:spPr>
          <a:xfrm>
            <a:off x="221444" y="1450262"/>
            <a:ext cx="3042459" cy="369332"/>
          </a:xfrm>
          <a:prstGeom prst="rect">
            <a:avLst/>
          </a:prstGeom>
          <a:noFill/>
        </p:spPr>
        <p:txBody>
          <a:bodyPr wrap="square" rtlCol="0">
            <a:spAutoFit/>
          </a:bodyPr>
          <a:lstStyle/>
          <a:p>
            <a:r>
              <a:rPr lang="pl-PL" dirty="0" smtClean="0"/>
              <a:t>14.05.2017 - 14.11.2022</a:t>
            </a:r>
            <a:endParaRPr lang="pl-PL" dirty="0"/>
          </a:p>
        </p:txBody>
      </p:sp>
      <p:sp>
        <p:nvSpPr>
          <p:cNvPr id="4" name="pole tekstowe 3"/>
          <p:cNvSpPr txBox="1"/>
          <p:nvPr/>
        </p:nvSpPr>
        <p:spPr>
          <a:xfrm>
            <a:off x="5037513" y="1403356"/>
            <a:ext cx="1119217" cy="369332"/>
          </a:xfrm>
          <a:prstGeom prst="rect">
            <a:avLst/>
          </a:prstGeom>
          <a:noFill/>
        </p:spPr>
        <p:txBody>
          <a:bodyPr wrap="none" rtlCol="0">
            <a:spAutoFit/>
          </a:bodyPr>
          <a:lstStyle/>
          <a:p>
            <a:r>
              <a:rPr lang="pl-PL" dirty="0" smtClean="0"/>
              <a:t>1.11.2022</a:t>
            </a:r>
            <a:endParaRPr lang="pl-PL" dirty="0"/>
          </a:p>
        </p:txBody>
      </p:sp>
    </p:spTree>
    <p:extLst>
      <p:ext uri="{BB962C8B-B14F-4D97-AF65-F5344CB8AC3E}">
        <p14:creationId xmlns:p14="http://schemas.microsoft.com/office/powerpoint/2010/main" val="377222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2821F-D6B1-2224-1B3C-9B41B7E31A35}"/>
              </a:ext>
            </a:extLst>
          </p:cNvPr>
          <p:cNvSpPr>
            <a:spLocks noGrp="1"/>
          </p:cNvSpPr>
          <p:nvPr>
            <p:ph type="title"/>
          </p:nvPr>
        </p:nvSpPr>
        <p:spPr>
          <a:xfrm>
            <a:off x="1495397" y="-154648"/>
            <a:ext cx="8406660" cy="1195179"/>
          </a:xfrm>
        </p:spPr>
        <p:txBody>
          <a:bodyPr vert="horz" lIns="91440" tIns="45720" rIns="91440" bIns="45720" rtlCol="0" anchor="b">
            <a:noAutofit/>
          </a:bodyPr>
          <a:lstStyle/>
          <a:p>
            <a:r>
              <a:rPr lang="en-US" sz="3600" b="1" dirty="0" err="1">
                <a:effectLst>
                  <a:outerShdw blurRad="38100" dist="38100" dir="2700000" algn="tl">
                    <a:srgbClr val="000000">
                      <a:alpha val="43137"/>
                    </a:srgbClr>
                  </a:outerShdw>
                </a:effectLst>
                <a:latin typeface="+mn-lt"/>
              </a:rPr>
              <a:t>Korzyści</a:t>
            </a:r>
            <a:r>
              <a:rPr lang="en-US" sz="3600" b="1" dirty="0">
                <a:effectLst>
                  <a:outerShdw blurRad="38100" dist="38100" dir="2700000" algn="tl">
                    <a:srgbClr val="000000">
                      <a:alpha val="43137"/>
                    </a:srgbClr>
                  </a:outerShdw>
                </a:effectLst>
                <a:latin typeface="+mn-lt"/>
              </a:rPr>
              <a:t> </a:t>
            </a:r>
            <a:r>
              <a:rPr lang="en-US" sz="3600" b="1" dirty="0" err="1">
                <a:effectLst>
                  <a:outerShdw blurRad="38100" dist="38100" dir="2700000" algn="tl">
                    <a:srgbClr val="000000">
                      <a:alpha val="43137"/>
                    </a:srgbClr>
                  </a:outerShdw>
                </a:effectLst>
                <a:latin typeface="+mn-lt"/>
              </a:rPr>
              <a:t>dla</a:t>
            </a:r>
            <a:r>
              <a:rPr lang="en-US" sz="3600" b="1" dirty="0">
                <a:effectLst>
                  <a:outerShdw blurRad="38100" dist="38100" dir="2700000" algn="tl">
                    <a:srgbClr val="000000">
                      <a:alpha val="43137"/>
                    </a:srgbClr>
                  </a:outerShdw>
                </a:effectLst>
                <a:latin typeface="+mn-lt"/>
              </a:rPr>
              <a:t> </a:t>
            </a:r>
            <a:r>
              <a:rPr lang="en-US" sz="3600" b="1" dirty="0" err="1">
                <a:effectLst>
                  <a:outerShdw blurRad="38100" dist="38100" dir="2700000" algn="tl">
                    <a:srgbClr val="000000">
                      <a:alpha val="43137"/>
                    </a:srgbClr>
                  </a:outerShdw>
                </a:effectLst>
                <a:latin typeface="+mn-lt"/>
              </a:rPr>
              <a:t>Świnoujścia</a:t>
            </a:r>
            <a:endParaRPr lang="en-US" sz="3600" b="1" dirty="0">
              <a:effectLst>
                <a:outerShdw blurRad="38100" dist="38100" dir="2700000" algn="tl">
                  <a:srgbClr val="000000">
                    <a:alpha val="43137"/>
                  </a:srgbClr>
                </a:outerShdw>
              </a:effectLst>
              <a:latin typeface="+mn-lt"/>
            </a:endParaRPr>
          </a:p>
        </p:txBody>
      </p:sp>
      <p:pic>
        <p:nvPicPr>
          <p:cNvPr id="4" name="Picture 8" descr="Może być zdjęciem przedstawiającym co najmniej jedna osoba, ludzie stoją, rower, drzewo i droga">
            <a:extLst>
              <a:ext uri="{FF2B5EF4-FFF2-40B4-BE49-F238E27FC236}">
                <a16:creationId xmlns:a16="http://schemas.microsoft.com/office/drawing/2014/main" id="{D3ADB0A0-5404-E2B2-0E53-3F91CDEBC0C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04662" y="340749"/>
            <a:ext cx="3598217" cy="2698663"/>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a:extLst>
              <a:ext uri="{FF2B5EF4-FFF2-40B4-BE49-F238E27FC236}">
                <a16:creationId xmlns:a16="http://schemas.microsoft.com/office/drawing/2014/main" id="{6CB42FCD-E316-5ADE-5A0C-D7F23D3CBCD1}"/>
              </a:ext>
            </a:extLst>
          </p:cNvPr>
          <p:cNvPicPr>
            <a:picLocks noChangeAspect="1"/>
          </p:cNvPicPr>
          <p:nvPr/>
        </p:nvPicPr>
        <p:blipFill>
          <a:blip r:embed="rId3"/>
          <a:stretch>
            <a:fillRect/>
          </a:stretch>
        </p:blipFill>
        <p:spPr>
          <a:xfrm>
            <a:off x="8685275" y="6151594"/>
            <a:ext cx="3532036" cy="706406"/>
          </a:xfrm>
          <a:prstGeom prst="rect">
            <a:avLst/>
          </a:prstGeom>
        </p:spPr>
      </p:pic>
      <p:sp>
        <p:nvSpPr>
          <p:cNvPr id="7" name="Prostokąt 6">
            <a:extLst>
              <a:ext uri="{FF2B5EF4-FFF2-40B4-BE49-F238E27FC236}">
                <a16:creationId xmlns:a16="http://schemas.microsoft.com/office/drawing/2014/main" id="{2A7CDF76-0052-570A-191B-963F50034C66}"/>
              </a:ext>
            </a:extLst>
          </p:cNvPr>
          <p:cNvSpPr/>
          <p:nvPr/>
        </p:nvSpPr>
        <p:spPr>
          <a:xfrm>
            <a:off x="665709" y="2406335"/>
            <a:ext cx="6986016" cy="3821336"/>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pl-PL" sz="2200" dirty="0"/>
              <a:t>Świnoujście </a:t>
            </a:r>
            <a:r>
              <a:rPr lang="pl-PL" sz="2200" dirty="0" smtClean="0"/>
              <a:t>jako </a:t>
            </a:r>
            <a:r>
              <a:rPr lang="pl-PL" sz="2200" dirty="0"/>
              <a:t>„rowerowa miejscowość”</a:t>
            </a:r>
          </a:p>
          <a:p>
            <a:pPr indent="-228600">
              <a:lnSpc>
                <a:spcPct val="90000"/>
              </a:lnSpc>
              <a:spcAft>
                <a:spcPts val="600"/>
              </a:spcAft>
              <a:buFont typeface="Arial" panose="020B0604020202020204" pitchFamily="34" charset="0"/>
              <a:buChar char="•"/>
            </a:pPr>
            <a:r>
              <a:rPr lang="pl-PL" sz="2200" dirty="0"/>
              <a:t>Zdecydowanie zwiększa się liczba turystów jednodniowych</a:t>
            </a:r>
          </a:p>
          <a:p>
            <a:pPr indent="-228600">
              <a:lnSpc>
                <a:spcPct val="90000"/>
              </a:lnSpc>
              <a:spcAft>
                <a:spcPts val="600"/>
              </a:spcAft>
              <a:buFont typeface="Arial" panose="020B0604020202020204" pitchFamily="34" charset="0"/>
              <a:buChar char="•"/>
            </a:pPr>
            <a:r>
              <a:rPr lang="pl-PL" sz="2200" dirty="0"/>
              <a:t>Coraz więcej mieszkańców przesiada się na rowery  odwiedzając </a:t>
            </a:r>
            <a:r>
              <a:rPr lang="pl-PL" sz="2200" dirty="0" smtClean="0"/>
              <a:t>sąsiednie gminy</a:t>
            </a:r>
            <a:endParaRPr lang="pl-PL" sz="2200" dirty="0"/>
          </a:p>
          <a:p>
            <a:pPr indent="-228600">
              <a:lnSpc>
                <a:spcPct val="90000"/>
              </a:lnSpc>
              <a:spcAft>
                <a:spcPts val="600"/>
              </a:spcAft>
              <a:buFont typeface="Arial" panose="020B0604020202020204" pitchFamily="34" charset="0"/>
              <a:buChar char="•"/>
            </a:pPr>
            <a:r>
              <a:rPr lang="pl-PL" sz="2200" dirty="0"/>
              <a:t>Poprawa infrastruktury w tej części miasta (ścieżka rowerowa, promenada na wydmach, toaleta, tablice edukacyjne)</a:t>
            </a:r>
          </a:p>
          <a:p>
            <a:pPr indent="-228600">
              <a:lnSpc>
                <a:spcPct val="90000"/>
              </a:lnSpc>
              <a:spcAft>
                <a:spcPts val="600"/>
              </a:spcAft>
              <a:buFont typeface="Arial" panose="020B0604020202020204" pitchFamily="34" charset="0"/>
              <a:buChar char="•"/>
            </a:pPr>
            <a:r>
              <a:rPr lang="pl-PL" sz="2200" dirty="0"/>
              <a:t>Impuls do budowy kolejnych odcinków promenady  - Promenada Zdrowia i kolejnych odcinków na terenie miasta</a:t>
            </a:r>
          </a:p>
          <a:p>
            <a:pPr indent="-228600">
              <a:lnSpc>
                <a:spcPct val="90000"/>
              </a:lnSpc>
              <a:spcAft>
                <a:spcPts val="600"/>
              </a:spcAft>
              <a:buFont typeface="Arial" panose="020B0604020202020204" pitchFamily="34" charset="0"/>
              <a:buChar char="•"/>
            </a:pPr>
            <a:r>
              <a:rPr lang="pl-PL" sz="2200" dirty="0" smtClean="0"/>
              <a:t>Finalista konkursu </a:t>
            </a:r>
            <a:r>
              <a:rPr lang="pl-PL" sz="2200" dirty="0"/>
              <a:t>„Polska Pięknieje – 7 cudów Funduszy Europejskich”</a:t>
            </a:r>
            <a:endParaRPr lang="en-US" sz="2200" dirty="0"/>
          </a:p>
        </p:txBody>
      </p:sp>
      <p:pic>
        <p:nvPicPr>
          <p:cNvPr id="5" name="Picture 2" descr="Może być zdjęciem przedstawiającym zbiornik wodny i przyroda">
            <a:extLst>
              <a:ext uri="{FF2B5EF4-FFF2-40B4-BE49-F238E27FC236}">
                <a16:creationId xmlns:a16="http://schemas.microsoft.com/office/drawing/2014/main" id="{1EF846E8-E0F0-D5B0-C38C-40DF765421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77630" y="3300153"/>
            <a:ext cx="4432723" cy="26871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oże być zdjęciem przedstawiającym tekst „KLUB LAUREATÓW Polska Pięknieje- 7 Cudów Funduszy Europejskich”">
            <a:extLst>
              <a:ext uri="{FF2B5EF4-FFF2-40B4-BE49-F238E27FC236}">
                <a16:creationId xmlns:a16="http://schemas.microsoft.com/office/drawing/2014/main" id="{69C91731-E8C4-D5A7-5442-33571A405B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2896" y="1162438"/>
            <a:ext cx="1454813" cy="1454813"/>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p:cNvSpPr/>
          <p:nvPr/>
        </p:nvSpPr>
        <p:spPr>
          <a:xfrm>
            <a:off x="94923" y="6468049"/>
            <a:ext cx="8437419" cy="369332"/>
          </a:xfrm>
          <a:prstGeom prst="rect">
            <a:avLst/>
          </a:prstGeom>
        </p:spPr>
        <p:txBody>
          <a:bodyPr wrap="square">
            <a:spAutoFit/>
          </a:bodyPr>
          <a:lstStyle/>
          <a:p>
            <a:r>
              <a:rPr lang="pl-PL" sz="900" dirty="0"/>
              <a:t>Projekt "Wyspa Uznam – Współpraca bez Granic" jest dofinansowany przez Unię Europejską ze środków Europejskiego Funduszu Rozwoju Regionalnego oraz budżetu</a:t>
            </a:r>
          </a:p>
          <a:p>
            <a:r>
              <a:rPr lang="pl-PL" sz="900" dirty="0"/>
              <a:t> państwa (Funduszy Małych Projektów w ramach Programu Współpracy </a:t>
            </a:r>
            <a:r>
              <a:rPr lang="pl-PL" sz="900" dirty="0" err="1"/>
              <a:t>Interreg</a:t>
            </a:r>
            <a:r>
              <a:rPr lang="pl-PL" sz="900" dirty="0"/>
              <a:t> V A Meklemburgia-Pomorze Przednie/Brandenburgia / Polska w Euroregionie Pomerania)" </a:t>
            </a:r>
          </a:p>
        </p:txBody>
      </p:sp>
    </p:spTree>
    <p:extLst>
      <p:ext uri="{BB962C8B-B14F-4D97-AF65-F5344CB8AC3E}">
        <p14:creationId xmlns:p14="http://schemas.microsoft.com/office/powerpoint/2010/main" val="730918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832</TotalTime>
  <Words>3060</Words>
  <Application>Microsoft Office PowerPoint</Application>
  <PresentationFormat>Panoramiczny</PresentationFormat>
  <Paragraphs>296</Paragraphs>
  <Slides>28</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28</vt:i4>
      </vt:variant>
    </vt:vector>
  </HeadingPairs>
  <TitlesOfParts>
    <vt:vector size="35" baseType="lpstr">
      <vt:lpstr>Arial</vt:lpstr>
      <vt:lpstr>Calibri</vt:lpstr>
      <vt:lpstr>Calibri Light</vt:lpstr>
      <vt:lpstr>Lato</vt:lpstr>
      <vt:lpstr>Open Sans</vt:lpstr>
      <vt:lpstr>Wingdings</vt:lpstr>
      <vt:lpstr>Motyw pakietu Office</vt:lpstr>
      <vt:lpstr>„Promocja i Turystyka – szansą Wyspy Uznam”</vt:lpstr>
      <vt:lpstr>Infrastrukturalne projekty  polsko – niemieckie  zrealizowane w Świnoujściu w latach  2007-2022</vt:lpstr>
      <vt:lpstr>Zakres tematyczny realizowanych projektów</vt:lpstr>
      <vt:lpstr>Pierwsze projekty w ramach INTERREG IV A</vt:lpstr>
      <vt:lpstr>Transgraniczne połączenie Świnoujście – Kamminke na wyspie Uznam Projekt realizowany z Gminą Kamminke  </vt:lpstr>
      <vt:lpstr>TRANSGRANICZNA PROMENADA POMIĘDZY  ŚWINOUJŚCIEM I GMINĄ HERINGSDORF  Projekt realizowany z Gminą Heringsdorf  </vt:lpstr>
      <vt:lpstr>Od początku do uroczystego otwarcia</vt:lpstr>
      <vt:lpstr>Czy Transgraniczna Promenada jest popularna?  Zdecydowanie tak!</vt:lpstr>
      <vt:lpstr>Korzyści dla Świnoujścia</vt:lpstr>
      <vt:lpstr>Morze Bałtyckie  łączące wyspy, kraje, kultury i regiony przyrodnicze  wspólny polsko-niemiecki projekt  </vt:lpstr>
      <vt:lpstr>Poprawa infrastruktury transportowej na pograniczu polsko - niemieckim Euroregionu POMERANIA</vt:lpstr>
      <vt:lpstr>Przebudowa ul. Wojska Polskiego Poprawa infrastruktury transportowej na pograniczu polsko - niemieckim Euroregionu POMERANIA  etap I z II</vt:lpstr>
      <vt:lpstr>Prezentacja programu PowerPoint</vt:lpstr>
      <vt:lpstr>Korzyści dla Świnoujścia</vt:lpstr>
      <vt:lpstr>Rewitalizacja Parku Zdrojowego  Wzrost atrakcyjności dziedzictwa naturalnego i kulturowego regionu poprzez powiązanie ze sobą infrastruktury turystycznej, wspólną promocję oraz zwiększenie stopnia transgranicznej znajomości wspólnej oferty turystycznej Parku Zdrojowego w Świnoujściu oraz Tierpark Greiswald e.V. </vt:lpstr>
      <vt:lpstr>Korzyści dla Świnoujścia</vt:lpstr>
      <vt:lpstr>Trzy Przedszkola - Dwa Języki - Jedna Droga</vt:lpstr>
      <vt:lpstr>Przedszkole „Tęcza” w Świnoujściu</vt:lpstr>
      <vt:lpstr>Doprowadzenie rurociągu tłocznego ścieków sanitarnych Gminy Heringsdorf do oczyszczalni ścieków w Świnoujściu – odcinki budowy nr 2/2 i 2/3 2010 rok</vt:lpstr>
      <vt:lpstr>Projekty nieinwestycyjne  i  działania miękkie w projektach inwestycyjnych </vt:lpstr>
      <vt:lpstr>Fundusz Małych Projektów</vt:lpstr>
      <vt:lpstr>INTERREG VA - Projekt MoRe – Modelowy Region Energii Odnawialnych wysp Uznam i Wolin </vt:lpstr>
      <vt:lpstr>INTERREG VA  Centrum Usługowo -  Doradcze</vt:lpstr>
      <vt:lpstr>Działania miękkie w projektach infrastrukturalnych – współpraca Świnoujścia i Tierpark Greifwald</vt:lpstr>
      <vt:lpstr>Koncerty w zrewitalizowanym  Parku Zdrojowym  - uroczyste otwarcie dało impuls do organizacji kolejnych koncertów</vt:lpstr>
      <vt:lpstr>Przedszkolaki też się integrują</vt:lpstr>
      <vt:lpstr>W jaki sposób wybrnęliśmy?</vt:lpstr>
      <vt:lpstr>Dziękujemy za uwagę   Barbara Michalska i  Anna Prejzner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Fajkowska-Jędrzejczyk Julia</dc:creator>
  <cp:lastModifiedBy>Prejzner Anna</cp:lastModifiedBy>
  <cp:revision>72</cp:revision>
  <dcterms:created xsi:type="dcterms:W3CDTF">2022-11-14T08:30:11Z</dcterms:created>
  <dcterms:modified xsi:type="dcterms:W3CDTF">2022-11-18T08:41:55Z</dcterms:modified>
</cp:coreProperties>
</file>